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xml" ContentType="application/vnd.openxmlformats-officedocument.presentationml.tags+xml"/>
  <Override PartName="/ppt/tags/tag5.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ags/tag10.xml" ContentType="application/vnd.openxmlformats-officedocument.presentationml.tags+xml"/>
  <Override PartName="/ppt/tags/tag11.xml" ContentType="application/vnd.openxmlformats-officedocument.presentationml.tags+xml"/>
  <Override PartName="/ppt/charts/chart7.xml" ContentType="application/vnd.openxmlformats-officedocument.drawingml.chart+xml"/>
  <Override PartName="/ppt/theme/themeOverride2.xml" ContentType="application/vnd.openxmlformats-officedocument.themeOverride+xml"/>
  <Override PartName="/ppt/tags/tag12.xml" ContentType="application/vnd.openxmlformats-officedocument.presentationml.tags+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charts/chart10.xml" ContentType="application/vnd.openxmlformats-officedocument.drawingml.chart+xml"/>
  <Override PartName="/ppt/theme/themeOverride4.xml" ContentType="application/vnd.openxmlformats-officedocument.themeOverride+xml"/>
  <Override PartName="/ppt/charts/chart11.xml" ContentType="application/vnd.openxmlformats-officedocument.drawingml.chart+xml"/>
  <Override PartName="/ppt/theme/themeOverride5.xml" ContentType="application/vnd.openxmlformats-officedocument.themeOverride+xml"/>
  <Override PartName="/ppt/charts/chart12.xml" ContentType="application/vnd.openxmlformats-officedocument.drawingml.chart+xml"/>
  <Override PartName="/ppt/theme/themeOverride6.xml" ContentType="application/vnd.openxmlformats-officedocument.themeOverride+xml"/>
  <Override PartName="/ppt/charts/chart13.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77" r:id="rId5"/>
    <p:sldMasterId id="2147483802" r:id="rId6"/>
  </p:sldMasterIdLst>
  <p:notesMasterIdLst>
    <p:notesMasterId r:id="rId36"/>
  </p:notesMasterIdLst>
  <p:handoutMasterIdLst>
    <p:handoutMasterId r:id="rId37"/>
  </p:handoutMasterIdLst>
  <p:sldIdLst>
    <p:sldId id="380" r:id="rId7"/>
    <p:sldId id="446" r:id="rId8"/>
    <p:sldId id="2142532228" r:id="rId9"/>
    <p:sldId id="1013" r:id="rId10"/>
    <p:sldId id="2142532233" r:id="rId11"/>
    <p:sldId id="2142532235" r:id="rId12"/>
    <p:sldId id="2142532231" r:id="rId13"/>
    <p:sldId id="1029" r:id="rId14"/>
    <p:sldId id="2142532222" r:id="rId15"/>
    <p:sldId id="2142532220" r:id="rId16"/>
    <p:sldId id="2142532236" r:id="rId17"/>
    <p:sldId id="2142532225" r:id="rId18"/>
    <p:sldId id="389" r:id="rId19"/>
    <p:sldId id="2142532243" r:id="rId20"/>
    <p:sldId id="2142532246" r:id="rId21"/>
    <p:sldId id="2142532241" r:id="rId22"/>
    <p:sldId id="2142532218" r:id="rId23"/>
    <p:sldId id="2142532242" r:id="rId24"/>
    <p:sldId id="2142532223" r:id="rId25"/>
    <p:sldId id="2142532238" r:id="rId26"/>
    <p:sldId id="2142532221" r:id="rId27"/>
    <p:sldId id="2142532224" r:id="rId28"/>
    <p:sldId id="2142532232" r:id="rId29"/>
    <p:sldId id="369" r:id="rId30"/>
    <p:sldId id="2142532245" r:id="rId31"/>
    <p:sldId id="2142532244" r:id="rId32"/>
    <p:sldId id="1049" r:id="rId33"/>
    <p:sldId id="2142532239" r:id="rId34"/>
    <p:sldId id="439" r:id="rId35"/>
  </p:sldIdLst>
  <p:sldSz cx="12192000" cy="6858000"/>
  <p:notesSz cx="6805613" cy="9939338"/>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4152">
          <p15:clr>
            <a:srgbClr val="A4A3A4"/>
          </p15:clr>
        </p15:guide>
        <p15:guide id="7" orient="horz" pos="4020" userDrawn="1">
          <p15:clr>
            <a:srgbClr val="A4A3A4"/>
          </p15:clr>
        </p15:guide>
        <p15:guide id="12" orient="horz" pos="2163" userDrawn="1">
          <p15:clr>
            <a:srgbClr val="A4A3A4"/>
          </p15:clr>
        </p15:guide>
        <p15:guide id="15" pos="384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EA400"/>
    <a:srgbClr val="66E466"/>
    <a:srgbClr val="92D050"/>
    <a:srgbClr val="00725D"/>
    <a:srgbClr val="FFFFFF"/>
    <a:srgbClr val="333333"/>
    <a:srgbClr val="E6304B"/>
    <a:srgbClr val="E7E7E7"/>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34" autoAdjust="0"/>
    <p:restoredTop sz="83694" autoAdjust="0"/>
  </p:normalViewPr>
  <p:slideViewPr>
    <p:cSldViewPr snapToGrid="0" showGuides="1">
      <p:cViewPr varScale="1">
        <p:scale>
          <a:sx n="100" d="100"/>
          <a:sy n="100" d="100"/>
        </p:scale>
        <p:origin x="1680" y="544"/>
      </p:cViewPr>
      <p:guideLst>
        <p:guide orient="horz" pos="4152"/>
        <p:guide orient="horz" pos="4020"/>
        <p:guide orient="horz" pos="2163"/>
        <p:guide pos="3842"/>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24"/>
    </p:cViewPr>
  </p:sorterViewPr>
  <p:notesViewPr>
    <p:cSldViewPr snapToGrid="0" showGuides="1">
      <p:cViewPr varScale="1">
        <p:scale>
          <a:sx n="110" d="100"/>
          <a:sy n="110" d="100"/>
        </p:scale>
        <p:origin x="423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4.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5.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759124915479749"/>
          <c:y val="1.5029371328583927E-2"/>
          <c:w val="0.52991733374048466"/>
          <c:h val="0.96507936507936509"/>
        </c:manualLayout>
      </c:layout>
      <c:barChart>
        <c:barDir val="bar"/>
        <c:grouping val="clustered"/>
        <c:varyColors val="0"/>
        <c:ser>
          <c:idx val="0"/>
          <c:order val="0"/>
          <c:tx>
            <c:strRef>
              <c:f>Blad1!$B$1</c:f>
              <c:strCache>
                <c:ptCount val="1"/>
                <c:pt idx="0">
                  <c:v>2023</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Blad1!$A$2:$A$16</c:f>
              <c:strCache>
                <c:ptCount val="15"/>
                <c:pt idx="0">
                  <c:v>Militära konflikter eller krig</c:v>
                </c:pt>
                <c:pt idx="1">
                  <c:v>Klimatförändringarna</c:v>
                </c:pt>
                <c:pt idx="2">
                  <c:v>Organiserad brottslighet</c:v>
                </c:pt>
                <c:pt idx="3">
                  <c:v>Ekonomisk kris</c:v>
                </c:pt>
                <c:pt idx="4">
                  <c:v>Politisk extremism</c:v>
                </c:pt>
                <c:pt idx="5">
                  <c:v>Miljöförstöring</c:v>
                </c:pt>
                <c:pt idx="6">
                  <c:v>Terrorism</c:v>
                </c:pt>
                <c:pt idx="7">
                  <c:v>Förlust av biologisk mångfald</c:v>
                </c:pt>
                <c:pt idx="8">
                  <c:v>Sjukdomar/pandemier</c:v>
                </c:pt>
                <c:pt idx="9">
                  <c:v>Utbredd korruption</c:v>
                </c:pt>
                <c:pt idx="10">
                  <c:v>Ökat antal flyktingar</c:v>
                </c:pt>
                <c:pt idx="11">
                  <c:v>Fattigdom</c:v>
                </c:pt>
                <c:pt idx="12">
                  <c:v>Hög arbetslöshet</c:v>
                </c:pt>
                <c:pt idx="13">
                  <c:v>Oroar mig inte för något av ovanstående</c:v>
                </c:pt>
                <c:pt idx="14">
                  <c:v>Tveksam, vet ej</c:v>
                </c:pt>
              </c:strCache>
            </c:strRef>
          </c:cat>
          <c:val>
            <c:numRef>
              <c:f>Blad1!$B$2:$B$16</c:f>
              <c:numCache>
                <c:formatCode>0</c:formatCode>
                <c:ptCount val="15"/>
                <c:pt idx="0">
                  <c:v>63</c:v>
                </c:pt>
                <c:pt idx="1">
                  <c:v>52</c:v>
                </c:pt>
                <c:pt idx="2">
                  <c:v>45</c:v>
                </c:pt>
                <c:pt idx="3">
                  <c:v>38</c:v>
                </c:pt>
                <c:pt idx="4">
                  <c:v>37</c:v>
                </c:pt>
                <c:pt idx="5">
                  <c:v>37</c:v>
                </c:pt>
                <c:pt idx="6">
                  <c:v>31</c:v>
                </c:pt>
                <c:pt idx="7">
                  <c:v>26</c:v>
                </c:pt>
                <c:pt idx="8">
                  <c:v>23</c:v>
                </c:pt>
                <c:pt idx="9">
                  <c:v>22</c:v>
                </c:pt>
                <c:pt idx="10">
                  <c:v>21</c:v>
                </c:pt>
                <c:pt idx="11">
                  <c:v>18</c:v>
                </c:pt>
                <c:pt idx="12">
                  <c:v>11</c:v>
                </c:pt>
                <c:pt idx="13">
                  <c:v>1</c:v>
                </c:pt>
                <c:pt idx="14">
                  <c:v>1</c:v>
                </c:pt>
              </c:numCache>
            </c:numRef>
          </c:val>
          <c:extLst>
            <c:ext xmlns:c16="http://schemas.microsoft.com/office/drawing/2014/chart" uri="{C3380CC4-5D6E-409C-BE32-E72D297353CC}">
              <c16:uniqueId val="{00000000-8319-42EA-9ACE-EDDAC8D5DDCB}"/>
            </c:ext>
          </c:extLst>
        </c:ser>
        <c:ser>
          <c:idx val="1"/>
          <c:order val="1"/>
          <c:tx>
            <c:strRef>
              <c:f>Blad1!$C$1</c:f>
              <c:strCache>
                <c:ptCount val="1"/>
                <c:pt idx="0">
                  <c:v>2022</c:v>
                </c:pt>
              </c:strCache>
            </c:strRef>
          </c:tx>
          <c:spPr>
            <a:solidFill>
              <a:schemeClr val="bg1">
                <a:lumMod val="85000"/>
              </a:schemeClr>
            </a:solidFill>
            <a:ln>
              <a:noFill/>
            </a:ln>
            <a:effectLst/>
          </c:spPr>
          <c:invertIfNegative val="0"/>
          <c:cat>
            <c:strRef>
              <c:f>Blad1!$A$2:$A$16</c:f>
              <c:strCache>
                <c:ptCount val="15"/>
                <c:pt idx="0">
                  <c:v>Militära konflikter eller krig</c:v>
                </c:pt>
                <c:pt idx="1">
                  <c:v>Klimatförändringarna</c:v>
                </c:pt>
                <c:pt idx="2">
                  <c:v>Organiserad brottslighet</c:v>
                </c:pt>
                <c:pt idx="3">
                  <c:v>Ekonomisk kris</c:v>
                </c:pt>
                <c:pt idx="4">
                  <c:v>Politisk extremism</c:v>
                </c:pt>
                <c:pt idx="5">
                  <c:v>Miljöförstöring</c:v>
                </c:pt>
                <c:pt idx="6">
                  <c:v>Terrorism</c:v>
                </c:pt>
                <c:pt idx="7">
                  <c:v>Förlust av biologisk mångfald</c:v>
                </c:pt>
                <c:pt idx="8">
                  <c:v>Sjukdomar/pandemier</c:v>
                </c:pt>
                <c:pt idx="9">
                  <c:v>Utbredd korruption</c:v>
                </c:pt>
                <c:pt idx="10">
                  <c:v>Ökat antal flyktingar</c:v>
                </c:pt>
                <c:pt idx="11">
                  <c:v>Fattigdom</c:v>
                </c:pt>
                <c:pt idx="12">
                  <c:v>Hög arbetslöshet</c:v>
                </c:pt>
                <c:pt idx="13">
                  <c:v>Oroar mig inte för något av ovanstående</c:v>
                </c:pt>
                <c:pt idx="14">
                  <c:v>Tveksam, vet ej</c:v>
                </c:pt>
              </c:strCache>
            </c:strRef>
          </c:cat>
          <c:val>
            <c:numRef>
              <c:f>Blad1!$C$2:$C$16</c:f>
              <c:numCache>
                <c:formatCode>0</c:formatCode>
                <c:ptCount val="15"/>
                <c:pt idx="0">
                  <c:v>76.291061368417559</c:v>
                </c:pt>
                <c:pt idx="1">
                  <c:v>51.119205870024786</c:v>
                </c:pt>
                <c:pt idx="2">
                  <c:v>38.194085113000284</c:v>
                </c:pt>
                <c:pt idx="3">
                  <c:v>26.767020199136621</c:v>
                </c:pt>
                <c:pt idx="4">
                  <c:v>37.632164102059626</c:v>
                </c:pt>
                <c:pt idx="5">
                  <c:v>34.882442070404394</c:v>
                </c:pt>
                <c:pt idx="6">
                  <c:v>36.748970939963563</c:v>
                </c:pt>
                <c:pt idx="7">
                  <c:v>21.832424635182726</c:v>
                </c:pt>
                <c:pt idx="8">
                  <c:v>26.719404312757867</c:v>
                </c:pt>
                <c:pt idx="9">
                  <c:v>19.929745744635181</c:v>
                </c:pt>
                <c:pt idx="10">
                  <c:v>15.254942664971741</c:v>
                </c:pt>
                <c:pt idx="11">
                  <c:v>12.714623198295513</c:v>
                </c:pt>
                <c:pt idx="12">
                  <c:v>8.7811794596303567</c:v>
                </c:pt>
                <c:pt idx="13">
                  <c:v>1.3713134528894788</c:v>
                </c:pt>
                <c:pt idx="14">
                  <c:v>0.69100070442500694</c:v>
                </c:pt>
              </c:numCache>
            </c:numRef>
          </c:val>
          <c:extLst>
            <c:ext xmlns:c16="http://schemas.microsoft.com/office/drawing/2014/chart" uri="{C3380CC4-5D6E-409C-BE32-E72D297353CC}">
              <c16:uniqueId val="{00000000-A7AE-4F21-A41D-F8514D092F9D}"/>
            </c:ext>
          </c:extLst>
        </c:ser>
        <c:dLbls>
          <c:showLegendKey val="0"/>
          <c:showVal val="0"/>
          <c:showCatName val="0"/>
          <c:showSerName val="0"/>
          <c:showPercent val="0"/>
          <c:showBubbleSize val="0"/>
        </c:dLbls>
        <c:gapWidth val="182"/>
        <c:axId val="1081746848"/>
        <c:axId val="1081753088"/>
      </c:barChart>
      <c:catAx>
        <c:axId val="1081746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crossAx val="1081753088"/>
        <c:crosses val="autoZero"/>
        <c:auto val="1"/>
        <c:lblAlgn val="ctr"/>
        <c:lblOffset val="100"/>
        <c:noMultiLvlLbl val="0"/>
      </c:catAx>
      <c:valAx>
        <c:axId val="1081753088"/>
        <c:scaling>
          <c:orientation val="minMax"/>
        </c:scaling>
        <c:delete val="1"/>
        <c:axPos val="t"/>
        <c:numFmt formatCode="0" sourceLinked="1"/>
        <c:majorTickMark val="none"/>
        <c:minorTickMark val="none"/>
        <c:tickLblPos val="nextTo"/>
        <c:crossAx val="1081746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759124915479749"/>
          <c:y val="1.5029371328583927E-2"/>
          <c:w val="0.52991733374048466"/>
          <c:h val="0.96507936507936509"/>
        </c:manualLayout>
      </c:layout>
      <c:barChart>
        <c:barDir val="bar"/>
        <c:grouping val="clustered"/>
        <c:varyColors val="0"/>
        <c:ser>
          <c:idx val="0"/>
          <c:order val="0"/>
          <c:tx>
            <c:strRef>
              <c:f>Blad1!$B$1</c:f>
              <c:strCache>
                <c:ptCount val="1"/>
                <c:pt idx="0">
                  <c:v>2023</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Blad1!$A$2:$A$21</c:f>
              <c:strCache>
                <c:ptCount val="20"/>
                <c:pt idx="0">
                  <c:v>Klimatförändringar</c:v>
                </c:pt>
                <c:pt idx="1">
                  <c:v>Plast och föroreningar i haven</c:v>
                </c:pt>
                <c:pt idx="2">
                  <c:v>Att isarna smälter</c:v>
                </c:pt>
                <c:pt idx="3">
                  <c:v>Skövling av och bränder i regnskog</c:v>
                </c:pt>
                <c:pt idx="4">
                  <c:v>Vattenbrist</c:v>
                </c:pt>
                <c:pt idx="5">
                  <c:v>Utsläpp av miljögifter</c:v>
                </c:pt>
                <c:pt idx="6">
                  <c:v>Förlust av biologisk mångfald</c:v>
                </c:pt>
                <c:pt idx="7">
                  <c:v>Överkonsumtion</c:v>
                </c:pt>
                <c:pt idx="8">
                  <c:v>Vild natur försvinner när människan tar alltmer plats (vägar, jordbruk m. m.)</c:v>
                </c:pt>
                <c:pt idx="9">
                  <c:v>Luftföroreningar</c:v>
                </c:pt>
                <c:pt idx="10">
                  <c:v>Försurning av våra hav och sötvatten</c:v>
                </c:pt>
                <c:pt idx="11">
                  <c:v>Överfiske</c:v>
                </c:pt>
                <c:pt idx="12">
                  <c:v>Dåligt skydd av land och hav</c:v>
                </c:pt>
                <c:pt idx="13">
                  <c:v>Skogens naturvärden förloras på grund av ohållbart brukande</c:v>
                </c:pt>
                <c:pt idx="14">
                  <c:v>Förlust av ekosystemtjänster</c:v>
                </c:pt>
                <c:pt idx="15">
                  <c:v>Invasiva arter</c:v>
                </c:pt>
                <c:pt idx="16">
                  <c:v>Illegal handel och tjuvjakt</c:v>
                </c:pt>
                <c:pt idx="17">
                  <c:v>Annat</c:v>
                </c:pt>
                <c:pt idx="18">
                  <c:v>Jag oroar mig inte för miljön</c:v>
                </c:pt>
                <c:pt idx="19">
                  <c:v>Tveksam, vet ej</c:v>
                </c:pt>
              </c:strCache>
            </c:strRef>
          </c:cat>
          <c:val>
            <c:numRef>
              <c:f>Blad1!$B$2:$B$21</c:f>
              <c:numCache>
                <c:formatCode>0</c:formatCode>
                <c:ptCount val="20"/>
                <c:pt idx="0">
                  <c:v>46</c:v>
                </c:pt>
                <c:pt idx="1">
                  <c:v>25</c:v>
                </c:pt>
                <c:pt idx="2">
                  <c:v>25</c:v>
                </c:pt>
                <c:pt idx="3">
                  <c:v>21</c:v>
                </c:pt>
                <c:pt idx="4">
                  <c:v>20</c:v>
                </c:pt>
                <c:pt idx="5">
                  <c:v>20</c:v>
                </c:pt>
                <c:pt idx="6">
                  <c:v>20</c:v>
                </c:pt>
                <c:pt idx="7">
                  <c:v>18</c:v>
                </c:pt>
                <c:pt idx="8">
                  <c:v>13</c:v>
                </c:pt>
                <c:pt idx="9">
                  <c:v>12</c:v>
                </c:pt>
                <c:pt idx="10">
                  <c:v>8</c:v>
                </c:pt>
                <c:pt idx="11">
                  <c:v>8</c:v>
                </c:pt>
                <c:pt idx="12">
                  <c:v>6</c:v>
                </c:pt>
                <c:pt idx="13">
                  <c:v>5</c:v>
                </c:pt>
                <c:pt idx="14">
                  <c:v>5</c:v>
                </c:pt>
                <c:pt idx="15">
                  <c:v>5</c:v>
                </c:pt>
                <c:pt idx="16">
                  <c:v>4</c:v>
                </c:pt>
                <c:pt idx="17">
                  <c:v>1</c:v>
                </c:pt>
                <c:pt idx="18">
                  <c:v>3</c:v>
                </c:pt>
                <c:pt idx="19">
                  <c:v>1</c:v>
                </c:pt>
              </c:numCache>
            </c:numRef>
          </c:val>
          <c:extLst>
            <c:ext xmlns:c16="http://schemas.microsoft.com/office/drawing/2014/chart" uri="{C3380CC4-5D6E-409C-BE32-E72D297353CC}">
              <c16:uniqueId val="{00000000-D4C2-4492-ADEA-BF4C2DEDF84C}"/>
            </c:ext>
          </c:extLst>
        </c:ser>
        <c:ser>
          <c:idx val="1"/>
          <c:order val="1"/>
          <c:tx>
            <c:strRef>
              <c:f>Blad1!$C$1</c:f>
              <c:strCache>
                <c:ptCount val="1"/>
                <c:pt idx="0">
                  <c:v>2022</c:v>
                </c:pt>
              </c:strCache>
            </c:strRef>
          </c:tx>
          <c:spPr>
            <a:solidFill>
              <a:schemeClr val="bg1">
                <a:lumMod val="85000"/>
              </a:schemeClr>
            </a:solidFill>
            <a:ln>
              <a:noFill/>
            </a:ln>
            <a:effectLst/>
          </c:spPr>
          <c:invertIfNegative val="0"/>
          <c:cat>
            <c:strRef>
              <c:f>Blad1!$A$2:$A$21</c:f>
              <c:strCache>
                <c:ptCount val="20"/>
                <c:pt idx="0">
                  <c:v>Klimatförändringar</c:v>
                </c:pt>
                <c:pt idx="1">
                  <c:v>Plast och föroreningar i haven</c:v>
                </c:pt>
                <c:pt idx="2">
                  <c:v>Att isarna smälter</c:v>
                </c:pt>
                <c:pt idx="3">
                  <c:v>Skövling av och bränder i regnskog</c:v>
                </c:pt>
                <c:pt idx="4">
                  <c:v>Vattenbrist</c:v>
                </c:pt>
                <c:pt idx="5">
                  <c:v>Utsläpp av miljögifter</c:v>
                </c:pt>
                <c:pt idx="6">
                  <c:v>Förlust av biologisk mångfald</c:v>
                </c:pt>
                <c:pt idx="7">
                  <c:v>Överkonsumtion</c:v>
                </c:pt>
                <c:pt idx="8">
                  <c:v>Vild natur försvinner när människan tar alltmer plats (vägar, jordbruk m. m.)</c:v>
                </c:pt>
                <c:pt idx="9">
                  <c:v>Luftföroreningar</c:v>
                </c:pt>
                <c:pt idx="10">
                  <c:v>Försurning av våra hav och sötvatten</c:v>
                </c:pt>
                <c:pt idx="11">
                  <c:v>Överfiske</c:v>
                </c:pt>
                <c:pt idx="12">
                  <c:v>Dåligt skydd av land och hav</c:v>
                </c:pt>
                <c:pt idx="13">
                  <c:v>Skogens naturvärden förloras på grund av ohållbart brukande</c:v>
                </c:pt>
                <c:pt idx="14">
                  <c:v>Förlust av ekosystemtjänster</c:v>
                </c:pt>
                <c:pt idx="15">
                  <c:v>Invasiva arter</c:v>
                </c:pt>
                <c:pt idx="16">
                  <c:v>Illegal handel och tjuvjakt</c:v>
                </c:pt>
                <c:pt idx="17">
                  <c:v>Annat</c:v>
                </c:pt>
                <c:pt idx="18">
                  <c:v>Jag oroar mig inte för miljön</c:v>
                </c:pt>
                <c:pt idx="19">
                  <c:v>Tveksam, vet ej</c:v>
                </c:pt>
              </c:strCache>
            </c:strRef>
          </c:cat>
          <c:val>
            <c:numRef>
              <c:f>Blad1!$C$2:$C$21</c:f>
              <c:numCache>
                <c:formatCode>0</c:formatCode>
                <c:ptCount val="20"/>
                <c:pt idx="0">
                  <c:v>47</c:v>
                </c:pt>
                <c:pt idx="1">
                  <c:v>28</c:v>
                </c:pt>
                <c:pt idx="2">
                  <c:v>26</c:v>
                </c:pt>
                <c:pt idx="3">
                  <c:v>27</c:v>
                </c:pt>
                <c:pt idx="4">
                  <c:v>18</c:v>
                </c:pt>
                <c:pt idx="5">
                  <c:v>20</c:v>
                </c:pt>
                <c:pt idx="6">
                  <c:v>17</c:v>
                </c:pt>
                <c:pt idx="7">
                  <c:v>19</c:v>
                </c:pt>
                <c:pt idx="8">
                  <c:v>13</c:v>
                </c:pt>
                <c:pt idx="9">
                  <c:v>12</c:v>
                </c:pt>
                <c:pt idx="10">
                  <c:v>9</c:v>
                </c:pt>
                <c:pt idx="11">
                  <c:v>7</c:v>
                </c:pt>
                <c:pt idx="12">
                  <c:v>4</c:v>
                </c:pt>
                <c:pt idx="13">
                  <c:v>5</c:v>
                </c:pt>
                <c:pt idx="14">
                  <c:v>4</c:v>
                </c:pt>
                <c:pt idx="15">
                  <c:v>4</c:v>
                </c:pt>
                <c:pt idx="16">
                  <c:v>5</c:v>
                </c:pt>
                <c:pt idx="17">
                  <c:v>2</c:v>
                </c:pt>
                <c:pt idx="18">
                  <c:v>2</c:v>
                </c:pt>
                <c:pt idx="19">
                  <c:v>1</c:v>
                </c:pt>
              </c:numCache>
            </c:numRef>
          </c:val>
          <c:extLst>
            <c:ext xmlns:c16="http://schemas.microsoft.com/office/drawing/2014/chart" uri="{C3380CC4-5D6E-409C-BE32-E72D297353CC}">
              <c16:uniqueId val="{00000001-D4C2-4492-ADEA-BF4C2DEDF84C}"/>
            </c:ext>
          </c:extLst>
        </c:ser>
        <c:dLbls>
          <c:showLegendKey val="0"/>
          <c:showVal val="0"/>
          <c:showCatName val="0"/>
          <c:showSerName val="0"/>
          <c:showPercent val="0"/>
          <c:showBubbleSize val="0"/>
        </c:dLbls>
        <c:gapWidth val="182"/>
        <c:axId val="1081746848"/>
        <c:axId val="1081753088"/>
      </c:barChart>
      <c:catAx>
        <c:axId val="1081746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crossAx val="1081753088"/>
        <c:crosses val="autoZero"/>
        <c:auto val="1"/>
        <c:lblAlgn val="ctr"/>
        <c:lblOffset val="100"/>
        <c:noMultiLvlLbl val="0"/>
      </c:catAx>
      <c:valAx>
        <c:axId val="1081753088"/>
        <c:scaling>
          <c:orientation val="minMax"/>
        </c:scaling>
        <c:delete val="1"/>
        <c:axPos val="t"/>
        <c:numFmt formatCode="0" sourceLinked="1"/>
        <c:majorTickMark val="none"/>
        <c:minorTickMark val="none"/>
        <c:tickLblPos val="nextTo"/>
        <c:crossAx val="1081746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759124915479749"/>
          <c:y val="1.5029371328583927E-2"/>
          <c:w val="0.52991733374048466"/>
          <c:h val="0.96507936507936509"/>
        </c:manualLayout>
      </c:layout>
      <c:barChart>
        <c:barDir val="bar"/>
        <c:grouping val="clustered"/>
        <c:varyColors val="0"/>
        <c:ser>
          <c:idx val="0"/>
          <c:order val="0"/>
          <c:tx>
            <c:strRef>
              <c:f>Blad1!$B$1</c:f>
              <c:strCache>
                <c:ptCount val="1"/>
                <c:pt idx="0">
                  <c:v>2023</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Blad1!$A$2:$A$10</c:f>
              <c:strCache>
                <c:ptCount val="9"/>
                <c:pt idx="0">
                  <c:v>Hav</c:v>
                </c:pt>
                <c:pt idx="1">
                  <c:v>Skog</c:v>
                </c:pt>
                <c:pt idx="2">
                  <c:v>Sötvatten (insjöar, älvar, grundvatten och is)</c:v>
                </c:pt>
                <c:pt idx="3">
                  <c:v>Våtmarker</c:v>
                </c:pt>
                <c:pt idx="4">
                  <c:v>Jordbruksmark</c:v>
                </c:pt>
                <c:pt idx="5">
                  <c:v>Tätortsnära natur</c:v>
                </c:pt>
                <c:pt idx="6">
                  <c:v>Annat</c:v>
                </c:pt>
                <c:pt idx="7">
                  <c:v>Ingen av ovanstående</c:v>
                </c:pt>
                <c:pt idx="8">
                  <c:v>Tveksam, vet ej</c:v>
                </c:pt>
              </c:strCache>
            </c:strRef>
          </c:cat>
          <c:val>
            <c:numRef>
              <c:f>Blad1!$B$2:$B$10</c:f>
              <c:numCache>
                <c:formatCode>0</c:formatCode>
                <c:ptCount val="9"/>
                <c:pt idx="0">
                  <c:v>54</c:v>
                </c:pt>
                <c:pt idx="1">
                  <c:v>47</c:v>
                </c:pt>
                <c:pt idx="2">
                  <c:v>39</c:v>
                </c:pt>
                <c:pt idx="3">
                  <c:v>39</c:v>
                </c:pt>
                <c:pt idx="4">
                  <c:v>27</c:v>
                </c:pt>
                <c:pt idx="5">
                  <c:v>15</c:v>
                </c:pt>
                <c:pt idx="6">
                  <c:v>3</c:v>
                </c:pt>
                <c:pt idx="7">
                  <c:v>2</c:v>
                </c:pt>
                <c:pt idx="8">
                  <c:v>11</c:v>
                </c:pt>
              </c:numCache>
            </c:numRef>
          </c:val>
          <c:extLst>
            <c:ext xmlns:c16="http://schemas.microsoft.com/office/drawing/2014/chart" uri="{C3380CC4-5D6E-409C-BE32-E72D297353CC}">
              <c16:uniqueId val="{00000000-9E9A-43A1-9732-EEE46FD9332B}"/>
            </c:ext>
          </c:extLst>
        </c:ser>
        <c:ser>
          <c:idx val="1"/>
          <c:order val="1"/>
          <c:tx>
            <c:strRef>
              <c:f>Blad1!$C$1</c:f>
              <c:strCache>
                <c:ptCount val="1"/>
                <c:pt idx="0">
                  <c:v>2022</c:v>
                </c:pt>
              </c:strCache>
            </c:strRef>
          </c:tx>
          <c:spPr>
            <a:solidFill>
              <a:schemeClr val="bg1">
                <a:lumMod val="85000"/>
              </a:schemeClr>
            </a:solidFill>
            <a:ln>
              <a:noFill/>
            </a:ln>
            <a:effectLst/>
          </c:spPr>
          <c:invertIfNegative val="0"/>
          <c:cat>
            <c:strRef>
              <c:f>Blad1!$A$2:$A$10</c:f>
              <c:strCache>
                <c:ptCount val="9"/>
                <c:pt idx="0">
                  <c:v>Hav</c:v>
                </c:pt>
                <c:pt idx="1">
                  <c:v>Skog</c:v>
                </c:pt>
                <c:pt idx="2">
                  <c:v>Sötvatten (insjöar, älvar, grundvatten och is)</c:v>
                </c:pt>
                <c:pt idx="3">
                  <c:v>Våtmarker</c:v>
                </c:pt>
                <c:pt idx="4">
                  <c:v>Jordbruksmark</c:v>
                </c:pt>
                <c:pt idx="5">
                  <c:v>Tätortsnära natur</c:v>
                </c:pt>
                <c:pt idx="6">
                  <c:v>Annat</c:v>
                </c:pt>
                <c:pt idx="7">
                  <c:v>Ingen av ovanstående</c:v>
                </c:pt>
                <c:pt idx="8">
                  <c:v>Tveksam, vet ej</c:v>
                </c:pt>
              </c:strCache>
            </c:strRef>
          </c:cat>
          <c:val>
            <c:numRef>
              <c:f>Blad1!$C$2:$C$10</c:f>
              <c:numCache>
                <c:formatCode>0</c:formatCode>
                <c:ptCount val="9"/>
                <c:pt idx="0">
                  <c:v>53</c:v>
                </c:pt>
                <c:pt idx="1">
                  <c:v>53</c:v>
                </c:pt>
                <c:pt idx="2">
                  <c:v>45</c:v>
                </c:pt>
                <c:pt idx="3">
                  <c:v>32</c:v>
                </c:pt>
                <c:pt idx="4">
                  <c:v>34</c:v>
                </c:pt>
                <c:pt idx="5">
                  <c:v>19</c:v>
                </c:pt>
                <c:pt idx="6">
                  <c:v>3</c:v>
                </c:pt>
                <c:pt idx="7">
                  <c:v>2</c:v>
                </c:pt>
                <c:pt idx="8">
                  <c:v>14</c:v>
                </c:pt>
              </c:numCache>
            </c:numRef>
          </c:val>
          <c:extLst>
            <c:ext xmlns:c16="http://schemas.microsoft.com/office/drawing/2014/chart" uri="{C3380CC4-5D6E-409C-BE32-E72D297353CC}">
              <c16:uniqueId val="{00000001-9E9A-43A1-9732-EEE46FD9332B}"/>
            </c:ext>
          </c:extLst>
        </c:ser>
        <c:dLbls>
          <c:showLegendKey val="0"/>
          <c:showVal val="0"/>
          <c:showCatName val="0"/>
          <c:showSerName val="0"/>
          <c:showPercent val="0"/>
          <c:showBubbleSize val="0"/>
        </c:dLbls>
        <c:gapWidth val="182"/>
        <c:axId val="1081746848"/>
        <c:axId val="1081753088"/>
      </c:barChart>
      <c:catAx>
        <c:axId val="1081746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crossAx val="1081753088"/>
        <c:crosses val="autoZero"/>
        <c:auto val="1"/>
        <c:lblAlgn val="ctr"/>
        <c:lblOffset val="100"/>
        <c:noMultiLvlLbl val="0"/>
      </c:catAx>
      <c:valAx>
        <c:axId val="1081753088"/>
        <c:scaling>
          <c:orientation val="minMax"/>
        </c:scaling>
        <c:delete val="1"/>
        <c:axPos val="t"/>
        <c:numFmt formatCode="0" sourceLinked="1"/>
        <c:majorTickMark val="none"/>
        <c:minorTickMark val="none"/>
        <c:tickLblPos val="nextTo"/>
        <c:crossAx val="108174684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710800598753877"/>
          <c:y val="0"/>
          <c:w val="0.49963288654239529"/>
          <c:h val="0.96556938487268529"/>
        </c:manualLayout>
      </c:layout>
      <c:barChart>
        <c:barDir val="bar"/>
        <c:grouping val="stacked"/>
        <c:varyColors val="0"/>
        <c:ser>
          <c:idx val="0"/>
          <c:order val="0"/>
          <c:tx>
            <c:strRef>
              <c:f>Blad1!$C$1</c:f>
              <c:strCache>
                <c:ptCount val="1"/>
                <c:pt idx="0">
                  <c:v>Serie 2</c:v>
                </c:pt>
              </c:strCache>
            </c:strRef>
          </c:tx>
          <c:spPr>
            <a:solidFill>
              <a:srgbClr val="00B600">
                <a:lumMod val="50000"/>
              </a:srgbClr>
            </a:solidFill>
          </c:spPr>
          <c:invertIfNegative val="0"/>
          <c:dLbls>
            <c:dLbl>
              <c:idx val="4"/>
              <c:layout>
                <c:manualLayout>
                  <c:x val="-2.0647910829456901E-3"/>
                  <c:y val="1.1644699540968626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84C-488C-BB4B-E1DBC4A0CF7C}"/>
                </c:ext>
              </c:extLst>
            </c:dLbl>
            <c:dLbl>
              <c:idx val="5"/>
              <c:layout>
                <c:manualLayout>
                  <c:x val="1.9190829342343328E-4"/>
                  <c:y val="5.0013603700206459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84C-488C-BB4B-E1DBC4A0CF7C}"/>
                </c:ext>
              </c:extLst>
            </c:dLbl>
            <c:spPr>
              <a:noFill/>
              <a:ln>
                <a:noFill/>
              </a:ln>
              <a:effectLst/>
            </c:spPr>
            <c:txPr>
              <a:bodyPr wrap="square" lIns="38100" tIns="19050" rIns="38100" bIns="19050" anchor="ctr">
                <a:spAutoFit/>
              </a:bodyPr>
              <a:lstStyle/>
              <a:p>
                <a:pPr>
                  <a:defRPr sz="1600" b="0">
                    <a:solidFill>
                      <a:schemeClr val="bg1"/>
                    </a:solidFill>
                  </a:defRPr>
                </a:pPr>
                <a:endParaRPr lang="en-S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Blad1!$A$2:$A$8</c:f>
              <c:strCache>
                <c:ptCount val="7"/>
                <c:pt idx="0">
                  <c:v>Politiker</c:v>
                </c:pt>
                <c:pt idx="1">
                  <c:v>Konsumenter</c:v>
                </c:pt>
                <c:pt idx="2">
                  <c:v>Lantbrukare och odlare</c:v>
                </c:pt>
                <c:pt idx="3">
                  <c:v>Matbutiker</c:v>
                </c:pt>
                <c:pt idx="4">
                  <c:v>Någon annan</c:v>
                </c:pt>
                <c:pt idx="5">
                  <c:v>Jag tycker inte det är viktigt att matens påverkan på klimat och natur minskar</c:v>
                </c:pt>
                <c:pt idx="6">
                  <c:v>Tveksam, vet ej</c:v>
                </c:pt>
              </c:strCache>
            </c:strRef>
          </c:cat>
          <c:val>
            <c:numRef>
              <c:f>Blad1!$C$2:$C$8</c:f>
              <c:numCache>
                <c:formatCode>General</c:formatCode>
                <c:ptCount val="7"/>
                <c:pt idx="0">
                  <c:v>43</c:v>
                </c:pt>
                <c:pt idx="1">
                  <c:v>32</c:v>
                </c:pt>
                <c:pt idx="2">
                  <c:v>6</c:v>
                </c:pt>
                <c:pt idx="3">
                  <c:v>6</c:v>
                </c:pt>
                <c:pt idx="4">
                  <c:v>3</c:v>
                </c:pt>
                <c:pt idx="5">
                  <c:v>3</c:v>
                </c:pt>
                <c:pt idx="6">
                  <c:v>7</c:v>
                </c:pt>
              </c:numCache>
            </c:numRef>
          </c:val>
          <c:extLst>
            <c:ext xmlns:c16="http://schemas.microsoft.com/office/drawing/2014/chart" uri="{C3380CC4-5D6E-409C-BE32-E72D297353CC}">
              <c16:uniqueId val="{00000053-F5FF-4C15-9E24-EB6520FBEA7D}"/>
            </c:ext>
          </c:extLst>
        </c:ser>
        <c:dLbls>
          <c:dLblPos val="inEnd"/>
          <c:showLegendKey val="0"/>
          <c:showVal val="1"/>
          <c:showCatName val="0"/>
          <c:showSerName val="0"/>
          <c:showPercent val="0"/>
          <c:showBubbleSize val="0"/>
        </c:dLbls>
        <c:gapWidth val="100"/>
        <c:overlap val="100"/>
        <c:axId val="635169840"/>
        <c:axId val="519985216"/>
      </c:barChart>
      <c:catAx>
        <c:axId val="635169840"/>
        <c:scaling>
          <c:orientation val="maxMin"/>
        </c:scaling>
        <c:delete val="0"/>
        <c:axPos val="l"/>
        <c:numFmt formatCode="General" sourceLinked="0"/>
        <c:majorTickMark val="out"/>
        <c:minorTickMark val="none"/>
        <c:tickLblPos val="nextTo"/>
        <c:spPr>
          <a:ln>
            <a:noFill/>
          </a:ln>
        </c:spPr>
        <c:crossAx val="519985216"/>
        <c:crosses val="autoZero"/>
        <c:auto val="1"/>
        <c:lblAlgn val="ctr"/>
        <c:lblOffset val="100"/>
        <c:noMultiLvlLbl val="0"/>
      </c:catAx>
      <c:valAx>
        <c:axId val="519985216"/>
        <c:scaling>
          <c:orientation val="minMax"/>
        </c:scaling>
        <c:delete val="1"/>
        <c:axPos val="t"/>
        <c:numFmt formatCode="General" sourceLinked="1"/>
        <c:majorTickMark val="none"/>
        <c:minorTickMark val="none"/>
        <c:tickLblPos val="nextTo"/>
        <c:crossAx val="635169840"/>
        <c:crosses val="autoZero"/>
        <c:crossBetween val="between"/>
      </c:valAx>
    </c:plotArea>
    <c:plotVisOnly val="1"/>
    <c:dispBlanksAs val="gap"/>
    <c:showDLblsOverMax val="0"/>
  </c:chart>
  <c:txPr>
    <a:bodyPr/>
    <a:lstStyle/>
    <a:p>
      <a:pPr>
        <a:defRPr sz="1100">
          <a:solidFill>
            <a:srgbClr val="333333"/>
          </a:solidFill>
        </a:defRPr>
      </a:pPr>
      <a:endParaRPr lang="en-S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1 Instämmer inte alls</c:v>
                </c:pt>
              </c:strCache>
            </c:strRef>
          </c:tx>
          <c:spPr>
            <a:solidFill>
              <a:schemeClr val="accent6">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Jag bor mer hållbart, t.ex. sänkt värmen hemma eller gjort miljövänliga val på t.ex. el</c:v>
                </c:pt>
                <c:pt idx="1">
                  <c:v>Jag shoppar mer hållbart, mer second hand eller miljömärkta val</c:v>
                </c:pt>
                <c:pt idx="2">
                  <c:v>Jag reser mer hållbart, t.ex. mer kommunalt eller väljer tåg framför flyg</c:v>
                </c:pt>
                <c:pt idx="3">
                  <c:v>Jag väljer mer hållbar mat, t.ex. mer vegetariskt, veganskt eller ekologiskt</c:v>
                </c:pt>
                <c:pt idx="4">
                  <c:v>Jag väljer att köpa varor och tjänster från företag som har uttalade mål och ett gediget arbete för hållbarhet framför företag som inte har det</c:v>
                </c:pt>
                <c:pt idx="5">
                  <c:v>Jag har börjat spara eller investera mina pengar mer hållbart</c:v>
                </c:pt>
                <c:pt idx="6">
                  <c:v> Hållbarhet är inte viktigt för mig när jag konsumerar varor eller tjänster</c:v>
                </c:pt>
              </c:strCache>
            </c:strRef>
          </c:cat>
          <c:val>
            <c:numRef>
              <c:f>Sheet1!$B$2:$B$8</c:f>
              <c:numCache>
                <c:formatCode>General</c:formatCode>
                <c:ptCount val="7"/>
                <c:pt idx="0">
                  <c:v>8</c:v>
                </c:pt>
                <c:pt idx="1">
                  <c:v>14</c:v>
                </c:pt>
                <c:pt idx="2">
                  <c:v>17</c:v>
                </c:pt>
                <c:pt idx="3">
                  <c:v>18</c:v>
                </c:pt>
                <c:pt idx="4">
                  <c:v>13</c:v>
                </c:pt>
                <c:pt idx="5">
                  <c:v>22</c:v>
                </c:pt>
                <c:pt idx="6">
                  <c:v>31</c:v>
                </c:pt>
              </c:numCache>
            </c:numRef>
          </c:val>
          <c:extLst>
            <c:ext xmlns:c16="http://schemas.microsoft.com/office/drawing/2014/chart" uri="{C3380CC4-5D6E-409C-BE32-E72D297353CC}">
              <c16:uniqueId val="{00000000-6831-458E-ADD4-FCC2DC2E931A}"/>
            </c:ext>
          </c:extLst>
        </c:ser>
        <c:ser>
          <c:idx val="1"/>
          <c:order val="1"/>
          <c:tx>
            <c:strRef>
              <c:f>Sheet1!$C$1</c:f>
              <c:strCache>
                <c:ptCount val="1"/>
                <c:pt idx="0">
                  <c:v>2</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Jag bor mer hållbart, t.ex. sänkt värmen hemma eller gjort miljövänliga val på t.ex. el</c:v>
                </c:pt>
                <c:pt idx="1">
                  <c:v>Jag shoppar mer hållbart, mer second hand eller miljömärkta val</c:v>
                </c:pt>
                <c:pt idx="2">
                  <c:v>Jag reser mer hållbart, t.ex. mer kommunalt eller väljer tåg framför flyg</c:v>
                </c:pt>
                <c:pt idx="3">
                  <c:v>Jag väljer mer hållbar mat, t.ex. mer vegetariskt, veganskt eller ekologiskt</c:v>
                </c:pt>
                <c:pt idx="4">
                  <c:v>Jag väljer att köpa varor och tjänster från företag som har uttalade mål och ett gediget arbete för hållbarhet framför företag som inte har det</c:v>
                </c:pt>
                <c:pt idx="5">
                  <c:v>Jag har börjat spara eller investera mina pengar mer hållbart</c:v>
                </c:pt>
                <c:pt idx="6">
                  <c:v> Hållbarhet är inte viktigt för mig när jag konsumerar varor eller tjänster</c:v>
                </c:pt>
              </c:strCache>
            </c:strRef>
          </c:cat>
          <c:val>
            <c:numRef>
              <c:f>Sheet1!$C$2:$C$8</c:f>
              <c:numCache>
                <c:formatCode>General</c:formatCode>
                <c:ptCount val="7"/>
                <c:pt idx="0">
                  <c:v>8</c:v>
                </c:pt>
                <c:pt idx="1">
                  <c:v>14</c:v>
                </c:pt>
                <c:pt idx="2">
                  <c:v>14</c:v>
                </c:pt>
                <c:pt idx="3">
                  <c:v>15</c:v>
                </c:pt>
                <c:pt idx="4">
                  <c:v>15</c:v>
                </c:pt>
                <c:pt idx="5">
                  <c:v>15</c:v>
                </c:pt>
                <c:pt idx="6">
                  <c:v>27</c:v>
                </c:pt>
              </c:numCache>
            </c:numRef>
          </c:val>
          <c:extLst>
            <c:ext xmlns:c16="http://schemas.microsoft.com/office/drawing/2014/chart" uri="{C3380CC4-5D6E-409C-BE32-E72D297353CC}">
              <c16:uniqueId val="{00000001-6831-458E-ADD4-FCC2DC2E931A}"/>
            </c:ext>
          </c:extLst>
        </c:ser>
        <c:ser>
          <c:idx val="2"/>
          <c:order val="2"/>
          <c:tx>
            <c:strRef>
              <c:f>Sheet1!$D$1</c:f>
              <c:strCache>
                <c:ptCount val="1"/>
                <c:pt idx="0">
                  <c:v>3</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Jag bor mer hållbart, t.ex. sänkt värmen hemma eller gjort miljövänliga val på t.ex. el</c:v>
                </c:pt>
                <c:pt idx="1">
                  <c:v>Jag shoppar mer hållbart, mer second hand eller miljömärkta val</c:v>
                </c:pt>
                <c:pt idx="2">
                  <c:v>Jag reser mer hållbart, t.ex. mer kommunalt eller väljer tåg framför flyg</c:v>
                </c:pt>
                <c:pt idx="3">
                  <c:v>Jag väljer mer hållbar mat, t.ex. mer vegetariskt, veganskt eller ekologiskt</c:v>
                </c:pt>
                <c:pt idx="4">
                  <c:v>Jag väljer att köpa varor och tjänster från företag som har uttalade mål och ett gediget arbete för hållbarhet framför företag som inte har det</c:v>
                </c:pt>
                <c:pt idx="5">
                  <c:v>Jag har börjat spara eller investera mina pengar mer hållbart</c:v>
                </c:pt>
                <c:pt idx="6">
                  <c:v> Hållbarhet är inte viktigt för mig när jag konsumerar varor eller tjänster</c:v>
                </c:pt>
              </c:strCache>
            </c:strRef>
          </c:cat>
          <c:val>
            <c:numRef>
              <c:f>Sheet1!$D$2:$D$8</c:f>
              <c:numCache>
                <c:formatCode>General</c:formatCode>
                <c:ptCount val="7"/>
                <c:pt idx="0">
                  <c:v>25</c:v>
                </c:pt>
                <c:pt idx="1">
                  <c:v>28</c:v>
                </c:pt>
                <c:pt idx="2">
                  <c:v>25</c:v>
                </c:pt>
                <c:pt idx="3">
                  <c:v>25</c:v>
                </c:pt>
                <c:pt idx="4">
                  <c:v>33</c:v>
                </c:pt>
                <c:pt idx="5">
                  <c:v>29</c:v>
                </c:pt>
                <c:pt idx="6">
                  <c:v>23</c:v>
                </c:pt>
              </c:numCache>
            </c:numRef>
          </c:val>
          <c:extLst>
            <c:ext xmlns:c16="http://schemas.microsoft.com/office/drawing/2014/chart" uri="{C3380CC4-5D6E-409C-BE32-E72D297353CC}">
              <c16:uniqueId val="{00000002-6831-458E-ADD4-FCC2DC2E931A}"/>
            </c:ext>
          </c:extLst>
        </c:ser>
        <c:ser>
          <c:idx val="3"/>
          <c:order val="3"/>
          <c:tx>
            <c:strRef>
              <c:f>Sheet1!$E$1</c:f>
              <c:strCache>
                <c:ptCount val="1"/>
                <c:pt idx="0">
                  <c:v>4</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Jag bor mer hållbart, t.ex. sänkt värmen hemma eller gjort miljövänliga val på t.ex. el</c:v>
                </c:pt>
                <c:pt idx="1">
                  <c:v>Jag shoppar mer hållbart, mer second hand eller miljömärkta val</c:v>
                </c:pt>
                <c:pt idx="2">
                  <c:v>Jag reser mer hållbart, t.ex. mer kommunalt eller väljer tåg framför flyg</c:v>
                </c:pt>
                <c:pt idx="3">
                  <c:v>Jag väljer mer hållbar mat, t.ex. mer vegetariskt, veganskt eller ekologiskt</c:v>
                </c:pt>
                <c:pt idx="4">
                  <c:v>Jag väljer att köpa varor och tjänster från företag som har uttalade mål och ett gediget arbete för hållbarhet framför företag som inte har det</c:v>
                </c:pt>
                <c:pt idx="5">
                  <c:v>Jag har börjat spara eller investera mina pengar mer hållbart</c:v>
                </c:pt>
                <c:pt idx="6">
                  <c:v> Hållbarhet är inte viktigt för mig när jag konsumerar varor eller tjänster</c:v>
                </c:pt>
              </c:strCache>
            </c:strRef>
          </c:cat>
          <c:val>
            <c:numRef>
              <c:f>Sheet1!$E$2:$E$8</c:f>
              <c:numCache>
                <c:formatCode>General</c:formatCode>
                <c:ptCount val="7"/>
                <c:pt idx="0">
                  <c:v>30</c:v>
                </c:pt>
                <c:pt idx="1">
                  <c:v>25</c:v>
                </c:pt>
                <c:pt idx="2">
                  <c:v>21</c:v>
                </c:pt>
                <c:pt idx="3">
                  <c:v>22</c:v>
                </c:pt>
                <c:pt idx="4">
                  <c:v>22</c:v>
                </c:pt>
                <c:pt idx="5">
                  <c:v>15</c:v>
                </c:pt>
                <c:pt idx="6">
                  <c:v>10</c:v>
                </c:pt>
              </c:numCache>
            </c:numRef>
          </c:val>
          <c:extLst>
            <c:ext xmlns:c16="http://schemas.microsoft.com/office/drawing/2014/chart" uri="{C3380CC4-5D6E-409C-BE32-E72D297353CC}">
              <c16:uniqueId val="{00000003-6831-458E-ADD4-FCC2DC2E931A}"/>
            </c:ext>
          </c:extLst>
        </c:ser>
        <c:ser>
          <c:idx val="4"/>
          <c:order val="4"/>
          <c:tx>
            <c:strRef>
              <c:f>Sheet1!$F$1</c:f>
              <c:strCache>
                <c:ptCount val="1"/>
                <c:pt idx="0">
                  <c:v>5 Instämmer helt och hållet</c:v>
                </c:pt>
              </c:strCache>
            </c:strRef>
          </c:tx>
          <c:spPr>
            <a:solidFill>
              <a:schemeClr val="accent3">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Jag bor mer hållbart, t.ex. sänkt värmen hemma eller gjort miljövänliga val på t.ex. el</c:v>
                </c:pt>
                <c:pt idx="1">
                  <c:v>Jag shoppar mer hållbart, mer second hand eller miljömärkta val</c:v>
                </c:pt>
                <c:pt idx="2">
                  <c:v>Jag reser mer hållbart, t.ex. mer kommunalt eller väljer tåg framför flyg</c:v>
                </c:pt>
                <c:pt idx="3">
                  <c:v>Jag väljer mer hållbar mat, t.ex. mer vegetariskt, veganskt eller ekologiskt</c:v>
                </c:pt>
                <c:pt idx="4">
                  <c:v>Jag väljer att köpa varor och tjänster från företag som har uttalade mål och ett gediget arbete för hållbarhet framför företag som inte har det</c:v>
                </c:pt>
                <c:pt idx="5">
                  <c:v>Jag har börjat spara eller investera mina pengar mer hållbart</c:v>
                </c:pt>
                <c:pt idx="6">
                  <c:v> Hållbarhet är inte viktigt för mig när jag konsumerar varor eller tjänster</c:v>
                </c:pt>
              </c:strCache>
            </c:strRef>
          </c:cat>
          <c:val>
            <c:numRef>
              <c:f>Sheet1!$F$2:$F$8</c:f>
              <c:numCache>
                <c:formatCode>General</c:formatCode>
                <c:ptCount val="7"/>
                <c:pt idx="0">
                  <c:v>25</c:v>
                </c:pt>
                <c:pt idx="1">
                  <c:v>17</c:v>
                </c:pt>
                <c:pt idx="2">
                  <c:v>20</c:v>
                </c:pt>
                <c:pt idx="3">
                  <c:v>18</c:v>
                </c:pt>
                <c:pt idx="4">
                  <c:v>9</c:v>
                </c:pt>
                <c:pt idx="5">
                  <c:v>8</c:v>
                </c:pt>
                <c:pt idx="6">
                  <c:v>7</c:v>
                </c:pt>
              </c:numCache>
            </c:numRef>
          </c:val>
          <c:extLst>
            <c:ext xmlns:c16="http://schemas.microsoft.com/office/drawing/2014/chart" uri="{C3380CC4-5D6E-409C-BE32-E72D297353CC}">
              <c16:uniqueId val="{00000004-6831-458E-ADD4-FCC2DC2E931A}"/>
            </c:ext>
          </c:extLst>
        </c:ser>
        <c:ser>
          <c:idx val="5"/>
          <c:order val="5"/>
          <c:tx>
            <c:strRef>
              <c:f>Sheet1!$G$1</c:f>
              <c:strCache>
                <c:ptCount val="1"/>
                <c:pt idx="0">
                  <c:v>Tveksam, vet ej</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Jag bor mer hållbart, t.ex. sänkt värmen hemma eller gjort miljövänliga val på t.ex. el</c:v>
                </c:pt>
                <c:pt idx="1">
                  <c:v>Jag shoppar mer hållbart, mer second hand eller miljömärkta val</c:v>
                </c:pt>
                <c:pt idx="2">
                  <c:v>Jag reser mer hållbart, t.ex. mer kommunalt eller väljer tåg framför flyg</c:v>
                </c:pt>
                <c:pt idx="3">
                  <c:v>Jag väljer mer hållbar mat, t.ex. mer vegetariskt, veganskt eller ekologiskt</c:v>
                </c:pt>
                <c:pt idx="4">
                  <c:v>Jag väljer att köpa varor och tjänster från företag som har uttalade mål och ett gediget arbete för hållbarhet framför företag som inte har det</c:v>
                </c:pt>
                <c:pt idx="5">
                  <c:v>Jag har börjat spara eller investera mina pengar mer hållbart</c:v>
                </c:pt>
                <c:pt idx="6">
                  <c:v> Hållbarhet är inte viktigt för mig när jag konsumerar varor eller tjänster</c:v>
                </c:pt>
              </c:strCache>
            </c:strRef>
          </c:cat>
          <c:val>
            <c:numRef>
              <c:f>Sheet1!$G$2:$G$8</c:f>
              <c:numCache>
                <c:formatCode>General</c:formatCode>
                <c:ptCount val="7"/>
                <c:pt idx="0">
                  <c:v>3</c:v>
                </c:pt>
                <c:pt idx="1">
                  <c:v>3</c:v>
                </c:pt>
                <c:pt idx="2">
                  <c:v>3</c:v>
                </c:pt>
                <c:pt idx="3">
                  <c:v>2</c:v>
                </c:pt>
                <c:pt idx="4">
                  <c:v>9</c:v>
                </c:pt>
                <c:pt idx="5">
                  <c:v>11</c:v>
                </c:pt>
                <c:pt idx="6">
                  <c:v>2</c:v>
                </c:pt>
              </c:numCache>
            </c:numRef>
          </c:val>
          <c:extLst>
            <c:ext xmlns:c16="http://schemas.microsoft.com/office/drawing/2014/chart" uri="{C3380CC4-5D6E-409C-BE32-E72D297353CC}">
              <c16:uniqueId val="{00000000-3307-43D2-8E1C-6A845A9CA4B2}"/>
            </c:ext>
          </c:extLst>
        </c:ser>
        <c:dLbls>
          <c:dLblPos val="ctr"/>
          <c:showLegendKey val="0"/>
          <c:showVal val="1"/>
          <c:showCatName val="0"/>
          <c:showSerName val="0"/>
          <c:showPercent val="0"/>
          <c:showBubbleSize val="0"/>
        </c:dLbls>
        <c:gapWidth val="150"/>
        <c:overlap val="100"/>
        <c:axId val="1193838751"/>
        <c:axId val="1193837087"/>
      </c:barChart>
      <c:catAx>
        <c:axId val="119383875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50000"/>
                  </a:schemeClr>
                </a:solidFill>
                <a:latin typeface="+mn-lt"/>
                <a:ea typeface="+mn-ea"/>
                <a:cs typeface="+mn-cs"/>
              </a:defRPr>
            </a:pPr>
            <a:endParaRPr lang="en-SE"/>
          </a:p>
        </c:txPr>
        <c:crossAx val="1193837087"/>
        <c:crosses val="autoZero"/>
        <c:auto val="1"/>
        <c:lblAlgn val="ctr"/>
        <c:lblOffset val="100"/>
        <c:noMultiLvlLbl val="0"/>
      </c:catAx>
      <c:valAx>
        <c:axId val="1193837087"/>
        <c:scaling>
          <c:orientation val="minMax"/>
        </c:scaling>
        <c:delete val="1"/>
        <c:axPos val="t"/>
        <c:numFmt formatCode="0%" sourceLinked="1"/>
        <c:majorTickMark val="none"/>
        <c:minorTickMark val="none"/>
        <c:tickLblPos val="nextTo"/>
        <c:crossAx val="1193838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50000"/>
                </a:schemeClr>
              </a:solidFill>
              <a:latin typeface="+mn-lt"/>
              <a:ea typeface="+mn-ea"/>
              <a:cs typeface="+mn-cs"/>
            </a:defRPr>
          </a:pPr>
          <a:endParaRPr lang="en-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728603781167281"/>
          <c:y val="3.4920634920634921E-2"/>
          <c:w val="0.61195052165819908"/>
          <c:h val="0.93015873015873018"/>
        </c:manualLayout>
      </c:layout>
      <c:barChart>
        <c:barDir val="bar"/>
        <c:grouping val="clustered"/>
        <c:varyColors val="0"/>
        <c:ser>
          <c:idx val="0"/>
          <c:order val="0"/>
          <c:tx>
            <c:strRef>
              <c:f>Blad1!$B$1</c:f>
              <c:strCache>
                <c:ptCount val="1"/>
                <c:pt idx="0">
                  <c:v>2023</c:v>
                </c:pt>
              </c:strCache>
            </c:strRef>
          </c:tx>
          <c:spPr>
            <a:solidFill>
              <a:schemeClr val="accent3">
                <a:lumMod val="75000"/>
              </a:schemeClr>
            </a:solidFill>
            <a:ln>
              <a:noFill/>
            </a:ln>
            <a:effectLst/>
          </c:spPr>
          <c:invertIfNegative val="0"/>
          <c:dPt>
            <c:idx val="10"/>
            <c:invertIfNegative val="0"/>
            <c:bubble3D val="0"/>
            <c:spPr>
              <a:solidFill>
                <a:schemeClr val="tx1"/>
              </a:solidFill>
              <a:ln>
                <a:noFill/>
              </a:ln>
              <a:effectLst/>
            </c:spPr>
            <c:extLst>
              <c:ext xmlns:c16="http://schemas.microsoft.com/office/drawing/2014/chart" uri="{C3380CC4-5D6E-409C-BE32-E72D297353CC}">
                <c16:uniqueId val="{00000000-E91D-4BEE-91D9-7A8C117312DF}"/>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Minskat min konsumtion</c:v>
                </c:pt>
                <c:pt idx="1">
                  <c:v>Valt ekologisk mat</c:v>
                </c:pt>
                <c:pt idx="2">
                  <c:v>Planterat växter i trädgården/på balkongen, som bin och humlor gillar</c:v>
                </c:pt>
                <c:pt idx="3">
                  <c:v>Valt fisk med grönt ljus i WWF:s fiskguide när jag ätit fisk</c:v>
                </c:pt>
                <c:pt idx="4">
                  <c:v>Valt ekologisk bomull när jag handlat kläder</c:v>
                </c:pt>
                <c:pt idx="5">
                  <c:v>Byggt bihotell</c:v>
                </c:pt>
                <c:pt idx="6">
                  <c:v>Låtit bli att klippa gräsmattan för att fröer ska kunna sprida sig mer</c:v>
                </c:pt>
                <c:pt idx="7">
                  <c:v>Anlagt öppen kompost för att attrahera insekter och kräldjur</c:v>
                </c:pt>
                <c:pt idx="8">
                  <c:v>Valt kött med grönt ljus i WWFs Köttguide när jag ätit kött</c:v>
                </c:pt>
                <c:pt idx="9">
                  <c:v>Annat</c:v>
                </c:pt>
                <c:pt idx="10">
                  <c:v>Nej, inget av ovanstående</c:v>
                </c:pt>
                <c:pt idx="11">
                  <c:v>Tveksam, vet ej</c:v>
                </c:pt>
              </c:strCache>
            </c:strRef>
          </c:cat>
          <c:val>
            <c:numRef>
              <c:f>Blad1!$B$2:$B$13</c:f>
              <c:numCache>
                <c:formatCode>General</c:formatCode>
                <c:ptCount val="12"/>
                <c:pt idx="0">
                  <c:v>46</c:v>
                </c:pt>
                <c:pt idx="1">
                  <c:v>43</c:v>
                </c:pt>
                <c:pt idx="2">
                  <c:v>37</c:v>
                </c:pt>
                <c:pt idx="3">
                  <c:v>19</c:v>
                </c:pt>
                <c:pt idx="4">
                  <c:v>17</c:v>
                </c:pt>
                <c:pt idx="5">
                  <c:v>16</c:v>
                </c:pt>
                <c:pt idx="6">
                  <c:v>16</c:v>
                </c:pt>
                <c:pt idx="7">
                  <c:v>10</c:v>
                </c:pt>
                <c:pt idx="8">
                  <c:v>8</c:v>
                </c:pt>
                <c:pt idx="9">
                  <c:v>5</c:v>
                </c:pt>
                <c:pt idx="10">
                  <c:v>18</c:v>
                </c:pt>
                <c:pt idx="11">
                  <c:v>2</c:v>
                </c:pt>
              </c:numCache>
            </c:numRef>
          </c:val>
          <c:extLst>
            <c:ext xmlns:c16="http://schemas.microsoft.com/office/drawing/2014/chart" uri="{C3380CC4-5D6E-409C-BE32-E72D297353CC}">
              <c16:uniqueId val="{00000000-8319-42EA-9ACE-EDDAC8D5DDCB}"/>
            </c:ext>
          </c:extLst>
        </c:ser>
        <c:dLbls>
          <c:showLegendKey val="0"/>
          <c:showVal val="0"/>
          <c:showCatName val="0"/>
          <c:showSerName val="0"/>
          <c:showPercent val="0"/>
          <c:showBubbleSize val="0"/>
        </c:dLbls>
        <c:gapWidth val="182"/>
        <c:axId val="1081746848"/>
        <c:axId val="1081753088"/>
      </c:barChart>
      <c:catAx>
        <c:axId val="1081746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crossAx val="1081753088"/>
        <c:crosses val="autoZero"/>
        <c:auto val="1"/>
        <c:lblAlgn val="ctr"/>
        <c:lblOffset val="100"/>
        <c:noMultiLvlLbl val="0"/>
      </c:catAx>
      <c:valAx>
        <c:axId val="1081753088"/>
        <c:scaling>
          <c:orientation val="minMax"/>
        </c:scaling>
        <c:delete val="1"/>
        <c:axPos val="t"/>
        <c:numFmt formatCode="General" sourceLinked="1"/>
        <c:majorTickMark val="none"/>
        <c:minorTickMark val="none"/>
        <c:tickLblPos val="nextTo"/>
        <c:crossAx val="10817468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2777021099016661E-2"/>
          <c:y val="0.10731758530183726"/>
          <c:w val="0.92276064421334059"/>
          <c:h val="0.81740707411573554"/>
        </c:manualLayout>
      </c:layout>
      <c:barChart>
        <c:barDir val="col"/>
        <c:grouping val="clustered"/>
        <c:varyColors val="0"/>
        <c:ser>
          <c:idx val="0"/>
          <c:order val="0"/>
          <c:tx>
            <c:strRef>
              <c:f>Blad1!$B$1</c:f>
              <c:strCache>
                <c:ptCount val="1"/>
                <c:pt idx="0">
                  <c:v>Alla</c:v>
                </c:pt>
              </c:strCache>
            </c:strRef>
          </c:tx>
          <c:spPr>
            <a:solidFill>
              <a:srgbClr val="FA0028">
                <a:lumMod val="50000"/>
              </a:srgbClr>
            </a:solidFill>
            <a:ln w="6350">
              <a:solidFill>
                <a:srgbClr val="FFFFFF"/>
              </a:solidFill>
            </a:ln>
          </c:spPr>
          <c:invertIfNegative val="0"/>
          <c:dPt>
            <c:idx val="0"/>
            <c:invertIfNegative val="0"/>
            <c:bubble3D val="0"/>
            <c:spPr>
              <a:solidFill>
                <a:srgbClr val="FF5000">
                  <a:lumMod val="50000"/>
                </a:srgbClr>
              </a:solidFill>
              <a:ln w="6350">
                <a:solidFill>
                  <a:srgbClr val="FFFFFF"/>
                </a:solidFill>
              </a:ln>
            </c:spPr>
            <c:extLst>
              <c:ext xmlns:c16="http://schemas.microsoft.com/office/drawing/2014/chart" uri="{C3380CC4-5D6E-409C-BE32-E72D297353CC}">
                <c16:uniqueId val="{00000000-1097-433C-9769-F39A8D2F694F}"/>
              </c:ext>
            </c:extLst>
          </c:dPt>
          <c:dPt>
            <c:idx val="1"/>
            <c:invertIfNegative val="0"/>
            <c:bubble3D val="0"/>
            <c:extLst>
              <c:ext xmlns:c16="http://schemas.microsoft.com/office/drawing/2014/chart" uri="{C3380CC4-5D6E-409C-BE32-E72D297353CC}">
                <c16:uniqueId val="{00000001-1097-433C-9769-F39A8D2F694F}"/>
              </c:ext>
            </c:extLst>
          </c:dPt>
          <c:dPt>
            <c:idx val="2"/>
            <c:invertIfNegative val="0"/>
            <c:bubble3D val="0"/>
            <c:extLst>
              <c:ext xmlns:c16="http://schemas.microsoft.com/office/drawing/2014/chart" uri="{C3380CC4-5D6E-409C-BE32-E72D297353CC}">
                <c16:uniqueId val="{00000002-1097-433C-9769-F39A8D2F694F}"/>
              </c:ext>
            </c:extLst>
          </c:dPt>
          <c:dPt>
            <c:idx val="3"/>
            <c:invertIfNegative val="0"/>
            <c:bubble3D val="0"/>
            <c:extLst>
              <c:ext xmlns:c16="http://schemas.microsoft.com/office/drawing/2014/chart" uri="{C3380CC4-5D6E-409C-BE32-E72D297353CC}">
                <c16:uniqueId val="{00000003-1097-433C-9769-F39A8D2F694F}"/>
              </c:ext>
            </c:extLst>
          </c:dPt>
          <c:dLbls>
            <c:dLbl>
              <c:idx val="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0-1097-433C-9769-F39A8D2F694F}"/>
                </c:ext>
              </c:extLst>
            </c:dLbl>
            <c:dLbl>
              <c:idx val="1"/>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1-1097-433C-9769-F39A8D2F694F}"/>
                </c:ext>
              </c:extLst>
            </c:dLbl>
            <c:dLbl>
              <c:idx val="2"/>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2-1097-433C-9769-F39A8D2F694F}"/>
                </c:ext>
              </c:extLst>
            </c:dLbl>
            <c:dLbl>
              <c:idx val="3"/>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3-1097-433C-9769-F39A8D2F694F}"/>
                </c:ext>
              </c:extLst>
            </c:dLbl>
            <c:spPr>
              <a:noFill/>
              <a:ln>
                <a:noFill/>
              </a:ln>
              <a:effectLst/>
            </c:spPr>
            <c:txPr>
              <a:bodyPr wrap="square" lIns="38100" tIns="19050" rIns="38100" bIns="19050" anchor="ctr">
                <a:spAutoFit/>
              </a:bodyPr>
              <a:lstStyle/>
              <a:p>
                <a:pPr>
                  <a:defRPr sz="1400">
                    <a:solidFill>
                      <a:schemeClr val="bg1"/>
                    </a:solidFill>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Blad1!$A$2:$A$3</c:f>
              <c:strCache>
                <c:ptCount val="2"/>
                <c:pt idx="0">
                  <c:v>Valt fisk med grönt ljus i WWF:s Fiskguide</c:v>
                </c:pt>
                <c:pt idx="1">
                  <c:v>Valt kött med grönt ljus i WWF:s Köttguide</c:v>
                </c:pt>
              </c:strCache>
            </c:strRef>
          </c:cat>
          <c:val>
            <c:numRef>
              <c:f>Blad1!$B$2:$B$3</c:f>
              <c:numCache>
                <c:formatCode>General</c:formatCode>
                <c:ptCount val="2"/>
                <c:pt idx="0">
                  <c:v>19</c:v>
                </c:pt>
                <c:pt idx="1">
                  <c:v>8</c:v>
                </c:pt>
              </c:numCache>
            </c:numRef>
          </c:val>
          <c:extLst>
            <c:ext xmlns:c16="http://schemas.microsoft.com/office/drawing/2014/chart" uri="{C3380CC4-5D6E-409C-BE32-E72D297353CC}">
              <c16:uniqueId val="{00000004-1097-433C-9769-F39A8D2F694F}"/>
            </c:ext>
          </c:extLst>
        </c:ser>
        <c:ser>
          <c:idx val="1"/>
          <c:order val="1"/>
          <c:tx>
            <c:strRef>
              <c:f>Blad1!$C$1</c:f>
              <c:strCache>
                <c:ptCount val="1"/>
                <c:pt idx="0">
                  <c:v>Man</c:v>
                </c:pt>
              </c:strCache>
            </c:strRef>
          </c:tx>
          <c:spPr>
            <a:solidFill>
              <a:srgbClr val="FA0028">
                <a:lumMod val="75000"/>
              </a:srgbClr>
            </a:solidFill>
            <a:ln w="6350">
              <a:solidFill>
                <a:srgbClr val="FFFFFF"/>
              </a:solidFill>
            </a:ln>
          </c:spPr>
          <c:invertIfNegative val="0"/>
          <c:dPt>
            <c:idx val="0"/>
            <c:invertIfNegative val="0"/>
            <c:bubble3D val="0"/>
            <c:spPr>
              <a:solidFill>
                <a:srgbClr val="FF5000">
                  <a:lumMod val="75000"/>
                </a:srgbClr>
              </a:solidFill>
              <a:ln w="6350">
                <a:solidFill>
                  <a:srgbClr val="FFFFFF"/>
                </a:solidFill>
              </a:ln>
            </c:spPr>
            <c:extLst>
              <c:ext xmlns:c16="http://schemas.microsoft.com/office/drawing/2014/chart" uri="{C3380CC4-5D6E-409C-BE32-E72D297353CC}">
                <c16:uniqueId val="{00000005-1097-433C-9769-F39A8D2F694F}"/>
              </c:ext>
            </c:extLst>
          </c:dPt>
          <c:dLbls>
            <c:dLbl>
              <c:idx val="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5-1097-433C-9769-F39A8D2F694F}"/>
                </c:ext>
              </c:extLst>
            </c:dLbl>
            <c:dLbl>
              <c:idx val="1"/>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6-1097-433C-9769-F39A8D2F694F}"/>
                </c:ext>
              </c:extLst>
            </c:dLbl>
            <c:dLbl>
              <c:idx val="2"/>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7-1097-433C-9769-F39A8D2F694F}"/>
                </c:ext>
              </c:extLst>
            </c:dLbl>
            <c:dLbl>
              <c:idx val="3"/>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8-1097-433C-9769-F39A8D2F694F}"/>
                </c:ext>
              </c:extLst>
            </c:dLbl>
            <c:spPr>
              <a:noFill/>
              <a:ln>
                <a:noFill/>
              </a:ln>
              <a:effectLst/>
            </c:spPr>
            <c:txPr>
              <a:bodyPr wrap="square" lIns="38100" tIns="19050" rIns="38100" bIns="19050" anchor="ctr">
                <a:spAutoFit/>
              </a:bodyPr>
              <a:lstStyle/>
              <a:p>
                <a:pPr>
                  <a:defRPr sz="1400">
                    <a:solidFill>
                      <a:schemeClr val="bg1"/>
                    </a:solidFill>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Blad1!$A$2:$A$3</c:f>
              <c:strCache>
                <c:ptCount val="2"/>
                <c:pt idx="0">
                  <c:v>Valt fisk med grönt ljus i WWF:s Fiskguide</c:v>
                </c:pt>
                <c:pt idx="1">
                  <c:v>Valt kött med grönt ljus i WWF:s Köttguide</c:v>
                </c:pt>
              </c:strCache>
            </c:strRef>
          </c:cat>
          <c:val>
            <c:numRef>
              <c:f>Blad1!$C$2:$C$3</c:f>
              <c:numCache>
                <c:formatCode>General</c:formatCode>
                <c:ptCount val="2"/>
                <c:pt idx="0">
                  <c:v>15</c:v>
                </c:pt>
                <c:pt idx="1">
                  <c:v>7</c:v>
                </c:pt>
              </c:numCache>
            </c:numRef>
          </c:val>
          <c:extLst>
            <c:ext xmlns:c16="http://schemas.microsoft.com/office/drawing/2014/chart" uri="{C3380CC4-5D6E-409C-BE32-E72D297353CC}">
              <c16:uniqueId val="{00000009-1097-433C-9769-F39A8D2F694F}"/>
            </c:ext>
          </c:extLst>
        </c:ser>
        <c:ser>
          <c:idx val="2"/>
          <c:order val="2"/>
          <c:tx>
            <c:strRef>
              <c:f>Blad1!$D$1</c:f>
              <c:strCache>
                <c:ptCount val="1"/>
                <c:pt idx="0">
                  <c:v>Kvinna</c:v>
                </c:pt>
              </c:strCache>
            </c:strRef>
          </c:tx>
          <c:spPr>
            <a:solidFill>
              <a:srgbClr val="66D3FF"/>
            </a:solidFill>
            <a:ln w="6350">
              <a:solidFill>
                <a:srgbClr val="FFFFFF"/>
              </a:solidFill>
            </a:ln>
          </c:spPr>
          <c:invertIfNegative val="0"/>
          <c:dPt>
            <c:idx val="0"/>
            <c:invertIfNegative val="0"/>
            <c:bubble3D val="0"/>
            <c:spPr>
              <a:solidFill>
                <a:srgbClr val="FF5000">
                  <a:lumMod val="60000"/>
                  <a:lumOff val="40000"/>
                </a:srgbClr>
              </a:solidFill>
              <a:ln w="6350">
                <a:solidFill>
                  <a:srgbClr val="FFFFFF"/>
                </a:solidFill>
              </a:ln>
            </c:spPr>
            <c:extLst>
              <c:ext xmlns:c16="http://schemas.microsoft.com/office/drawing/2014/chart" uri="{C3380CC4-5D6E-409C-BE32-E72D297353CC}">
                <c16:uniqueId val="{0000000A-1097-433C-9769-F39A8D2F694F}"/>
              </c:ext>
            </c:extLst>
          </c:dPt>
          <c:dPt>
            <c:idx val="1"/>
            <c:invertIfNegative val="0"/>
            <c:bubble3D val="0"/>
            <c:spPr>
              <a:solidFill>
                <a:srgbClr val="FA0028">
                  <a:lumMod val="60000"/>
                  <a:lumOff val="40000"/>
                </a:srgbClr>
              </a:solidFill>
              <a:ln w="6350">
                <a:solidFill>
                  <a:srgbClr val="FFFFFF"/>
                </a:solidFill>
              </a:ln>
            </c:spPr>
            <c:extLst>
              <c:ext xmlns:c16="http://schemas.microsoft.com/office/drawing/2014/chart" uri="{C3380CC4-5D6E-409C-BE32-E72D297353CC}">
                <c16:uniqueId val="{0000000B-1097-433C-9769-F39A8D2F694F}"/>
              </c:ext>
            </c:extLst>
          </c:dPt>
          <c:dLbls>
            <c:dLbl>
              <c:idx val="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A-1097-433C-9769-F39A8D2F694F}"/>
                </c:ext>
              </c:extLst>
            </c:dLbl>
            <c:dLbl>
              <c:idx val="1"/>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B-1097-433C-9769-F39A8D2F694F}"/>
                </c:ext>
              </c:extLst>
            </c:dLbl>
            <c:dLbl>
              <c:idx val="2"/>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C-1097-433C-9769-F39A8D2F694F}"/>
                </c:ext>
              </c:extLst>
            </c:dLbl>
            <c:dLbl>
              <c:idx val="3"/>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D-1097-433C-9769-F39A8D2F694F}"/>
                </c:ext>
              </c:extLst>
            </c:dLbl>
            <c:spPr>
              <a:noFill/>
              <a:ln>
                <a:noFill/>
              </a:ln>
              <a:effectLst/>
            </c:spPr>
            <c:txPr>
              <a:bodyPr wrap="square" lIns="38100" tIns="19050" rIns="38100" bIns="19050" anchor="ctr">
                <a:spAutoFit/>
              </a:bodyPr>
              <a:lstStyle/>
              <a:p>
                <a:pPr>
                  <a:defRPr sz="1400">
                    <a:solidFill>
                      <a:schemeClr val="bg1"/>
                    </a:solidFill>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Blad1!$A$2:$A$3</c:f>
              <c:strCache>
                <c:ptCount val="2"/>
                <c:pt idx="0">
                  <c:v>Valt fisk med grönt ljus i WWF:s Fiskguide</c:v>
                </c:pt>
                <c:pt idx="1">
                  <c:v>Valt kött med grönt ljus i WWF:s Köttguide</c:v>
                </c:pt>
              </c:strCache>
            </c:strRef>
          </c:cat>
          <c:val>
            <c:numRef>
              <c:f>Blad1!$D$2:$D$3</c:f>
              <c:numCache>
                <c:formatCode>General</c:formatCode>
                <c:ptCount val="2"/>
                <c:pt idx="0">
                  <c:v>24</c:v>
                </c:pt>
                <c:pt idx="1">
                  <c:v>10</c:v>
                </c:pt>
              </c:numCache>
            </c:numRef>
          </c:val>
          <c:extLst>
            <c:ext xmlns:c16="http://schemas.microsoft.com/office/drawing/2014/chart" uri="{C3380CC4-5D6E-409C-BE32-E72D297353CC}">
              <c16:uniqueId val="{0000000E-1097-433C-9769-F39A8D2F694F}"/>
            </c:ext>
          </c:extLst>
        </c:ser>
        <c:dLbls>
          <c:showLegendKey val="0"/>
          <c:showVal val="0"/>
          <c:showCatName val="0"/>
          <c:showSerName val="0"/>
          <c:showPercent val="0"/>
          <c:showBubbleSize val="0"/>
        </c:dLbls>
        <c:gapWidth val="100"/>
        <c:axId val="484034000"/>
        <c:axId val="484034392"/>
      </c:barChart>
      <c:catAx>
        <c:axId val="484034000"/>
        <c:scaling>
          <c:orientation val="minMax"/>
        </c:scaling>
        <c:delete val="0"/>
        <c:axPos val="b"/>
        <c:numFmt formatCode="General" sourceLinked="0"/>
        <c:majorTickMark val="out"/>
        <c:minorTickMark val="none"/>
        <c:tickLblPos val="nextTo"/>
        <c:spPr>
          <a:ln>
            <a:noFill/>
          </a:ln>
        </c:spPr>
        <c:txPr>
          <a:bodyPr/>
          <a:lstStyle/>
          <a:p>
            <a:pPr>
              <a:defRPr sz="1050"/>
            </a:pPr>
            <a:endParaRPr lang="en-SE"/>
          </a:p>
        </c:txPr>
        <c:crossAx val="484034392"/>
        <c:crosses val="autoZero"/>
        <c:auto val="1"/>
        <c:lblAlgn val="ctr"/>
        <c:lblOffset val="100"/>
        <c:noMultiLvlLbl val="0"/>
      </c:catAx>
      <c:valAx>
        <c:axId val="484034392"/>
        <c:scaling>
          <c:orientation val="minMax"/>
          <c:max val="40"/>
        </c:scaling>
        <c:delete val="1"/>
        <c:axPos val="l"/>
        <c:numFmt formatCode="General" sourceLinked="1"/>
        <c:majorTickMark val="out"/>
        <c:minorTickMark val="none"/>
        <c:tickLblPos val="nextTo"/>
        <c:crossAx val="484034000"/>
        <c:crosses val="autoZero"/>
        <c:crossBetween val="between"/>
      </c:valAx>
    </c:plotArea>
    <c:plotVisOnly val="1"/>
    <c:dispBlanksAs val="gap"/>
    <c:showDLblsOverMax val="0"/>
  </c:chart>
  <c:txPr>
    <a:bodyPr/>
    <a:lstStyle/>
    <a:p>
      <a:pPr>
        <a:defRPr sz="1000">
          <a:solidFill>
            <a:srgbClr val="333333"/>
          </a:solidFill>
        </a:defRPr>
      </a:pPr>
      <a:endParaRPr lang="en-SE"/>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5380406875255528"/>
          <c:y val="1.5454818147731541E-2"/>
          <c:w val="0.42293689659069822"/>
          <c:h val="0.94962454693163356"/>
        </c:manualLayout>
      </c:layout>
      <c:barChart>
        <c:barDir val="bar"/>
        <c:grouping val="stacked"/>
        <c:varyColors val="0"/>
        <c:ser>
          <c:idx val="0"/>
          <c:order val="0"/>
          <c:tx>
            <c:strRef>
              <c:f>Blad1!$C$1</c:f>
              <c:strCache>
                <c:ptCount val="1"/>
                <c:pt idx="0">
                  <c:v>Kolumn2</c:v>
                </c:pt>
              </c:strCache>
            </c:strRef>
          </c:tx>
          <c:spPr>
            <a:solidFill>
              <a:srgbClr val="00B600">
                <a:lumMod val="75000"/>
              </a:srgbClr>
            </a:solidFill>
          </c:spPr>
          <c:invertIfNegative val="0"/>
          <c:dPt>
            <c:idx val="10"/>
            <c:invertIfNegative val="0"/>
            <c:bubble3D val="0"/>
            <c:spPr>
              <a:solidFill>
                <a:srgbClr val="333333"/>
              </a:solidFill>
            </c:spPr>
            <c:extLst>
              <c:ext xmlns:c16="http://schemas.microsoft.com/office/drawing/2014/chart" uri="{C3380CC4-5D6E-409C-BE32-E72D297353CC}">
                <c16:uniqueId val="{00000001-A461-4057-9E8C-847401F30EB4}"/>
              </c:ext>
            </c:extLst>
          </c:dPt>
          <c:dLbls>
            <c:dLbl>
              <c:idx val="9"/>
              <c:layout>
                <c:manualLayout>
                  <c:x val="4.0823225057446143E-4"/>
                  <c:y val="4.8090332881284207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61-4057-9E8C-847401F30EB4}"/>
                </c:ext>
              </c:extLst>
            </c:dLbl>
            <c:spPr>
              <a:noFill/>
              <a:ln>
                <a:noFill/>
              </a:ln>
              <a:effectLst/>
            </c:spPr>
            <c:txPr>
              <a:bodyPr wrap="square" lIns="38100" tIns="19050" rIns="38100" bIns="19050" anchor="ctr">
                <a:spAutoFit/>
              </a:bodyPr>
              <a:lstStyle/>
              <a:p>
                <a:pPr>
                  <a:defRPr sz="1600">
                    <a:solidFill>
                      <a:schemeClr val="bg1"/>
                    </a:solidFill>
                  </a:defRPr>
                </a:pPr>
                <a:endParaRPr lang="en-S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Blad1!$A$2:$A$14</c:f>
              <c:strCache>
                <c:ptCount val="13"/>
                <c:pt idx="0">
                  <c:v>Handlar billigare livsmedel generellt</c:v>
                </c:pt>
                <c:pt idx="1">
                  <c:v>Handlar mindre mat som inte är helt nödvändig för mig, exempelvis godis och läsk</c:v>
                </c:pt>
                <c:pt idx="2">
                  <c:v>Handlar mindre kött</c:v>
                </c:pt>
                <c:pt idx="3">
                  <c:v>Handlar mindre mat</c:v>
                </c:pt>
                <c:pt idx="4">
                  <c:v>Handlar mindre ekologiskt</c:v>
                </c:pt>
                <c:pt idx="5">
                  <c:v>Handlar mer vegetariskt</c:v>
                </c:pt>
                <c:pt idx="6">
                  <c:v>Handlar billigare kött, såsom mer importerat och mer sällan miljömärkt kött</c:v>
                </c:pt>
                <c:pt idx="7">
                  <c:v>Handlar mindre vegetariskt</c:v>
                </c:pt>
                <c:pt idx="8">
                  <c:v>Handlar mer ekologiskt</c:v>
                </c:pt>
                <c:pt idx="9">
                  <c:v>Handlar mer mat än tidigare</c:v>
                </c:pt>
                <c:pt idx="10">
                  <c:v>Nej, jag handlar som tidigare</c:v>
                </c:pt>
                <c:pt idx="11">
                  <c:v>Inget av ovanstående</c:v>
                </c:pt>
                <c:pt idx="12">
                  <c:v>Tveksam, vet ej</c:v>
                </c:pt>
              </c:strCache>
            </c:strRef>
          </c:cat>
          <c:val>
            <c:numRef>
              <c:f>Blad1!$C$2:$C$14</c:f>
              <c:numCache>
                <c:formatCode>General</c:formatCode>
                <c:ptCount val="13"/>
                <c:pt idx="0">
                  <c:v>47</c:v>
                </c:pt>
                <c:pt idx="1">
                  <c:v>30</c:v>
                </c:pt>
                <c:pt idx="2">
                  <c:v>19</c:v>
                </c:pt>
                <c:pt idx="3">
                  <c:v>19</c:v>
                </c:pt>
                <c:pt idx="4">
                  <c:v>13</c:v>
                </c:pt>
                <c:pt idx="5">
                  <c:v>10</c:v>
                </c:pt>
                <c:pt idx="6">
                  <c:v>7</c:v>
                </c:pt>
                <c:pt idx="7">
                  <c:v>3</c:v>
                </c:pt>
                <c:pt idx="8">
                  <c:v>3</c:v>
                </c:pt>
                <c:pt idx="9">
                  <c:v>1</c:v>
                </c:pt>
                <c:pt idx="10">
                  <c:v>25</c:v>
                </c:pt>
                <c:pt idx="11">
                  <c:v>2</c:v>
                </c:pt>
                <c:pt idx="12">
                  <c:v>2</c:v>
                </c:pt>
              </c:numCache>
            </c:numRef>
          </c:val>
          <c:extLst>
            <c:ext xmlns:c16="http://schemas.microsoft.com/office/drawing/2014/chart" uri="{C3380CC4-5D6E-409C-BE32-E72D297353CC}">
              <c16:uniqueId val="{00000053-F5FF-4C15-9E24-EB6520FBEA7D}"/>
            </c:ext>
          </c:extLst>
        </c:ser>
        <c:dLbls>
          <c:dLblPos val="inEnd"/>
          <c:showLegendKey val="0"/>
          <c:showVal val="1"/>
          <c:showCatName val="0"/>
          <c:showSerName val="0"/>
          <c:showPercent val="0"/>
          <c:showBubbleSize val="0"/>
        </c:dLbls>
        <c:gapWidth val="40"/>
        <c:overlap val="70"/>
        <c:axId val="635169840"/>
        <c:axId val="519985216"/>
      </c:barChart>
      <c:catAx>
        <c:axId val="635169840"/>
        <c:scaling>
          <c:orientation val="maxMin"/>
        </c:scaling>
        <c:delete val="0"/>
        <c:axPos val="l"/>
        <c:numFmt formatCode="General" sourceLinked="0"/>
        <c:majorTickMark val="out"/>
        <c:minorTickMark val="none"/>
        <c:tickLblPos val="nextTo"/>
        <c:spPr>
          <a:ln>
            <a:noFill/>
          </a:ln>
        </c:spPr>
        <c:crossAx val="519985216"/>
        <c:crosses val="autoZero"/>
        <c:auto val="1"/>
        <c:lblAlgn val="ctr"/>
        <c:lblOffset val="100"/>
        <c:noMultiLvlLbl val="0"/>
      </c:catAx>
      <c:valAx>
        <c:axId val="519985216"/>
        <c:scaling>
          <c:orientation val="minMax"/>
        </c:scaling>
        <c:delete val="1"/>
        <c:axPos val="t"/>
        <c:numFmt formatCode="General" sourceLinked="1"/>
        <c:majorTickMark val="none"/>
        <c:minorTickMark val="none"/>
        <c:tickLblPos val="nextTo"/>
        <c:crossAx val="635169840"/>
        <c:crosses val="autoZero"/>
        <c:crossBetween val="between"/>
      </c:valAx>
    </c:plotArea>
    <c:plotVisOnly val="1"/>
    <c:dispBlanksAs val="gap"/>
    <c:showDLblsOverMax val="0"/>
  </c:chart>
  <c:txPr>
    <a:bodyPr/>
    <a:lstStyle/>
    <a:p>
      <a:pPr>
        <a:defRPr sz="1200">
          <a:solidFill>
            <a:srgbClr val="333333"/>
          </a:solidFill>
        </a:defRPr>
      </a:pPr>
      <a:endParaRPr lang="en-SE"/>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Blad1!$B$1</c:f>
              <c:strCache>
                <c:ptCount val="1"/>
                <c:pt idx="0">
                  <c:v>Serie 1</c:v>
                </c:pt>
              </c:strCache>
            </c:strRef>
          </c:tx>
          <c:spPr>
            <a:solidFill>
              <a:schemeClr val="accent3">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Blad1!$A$2:$A$5</c:f>
              <c:strCache>
                <c:ptCount val="4"/>
                <c:pt idx="0">
                  <c:v>Jag kastar mindre mat hemma</c:v>
                </c:pt>
                <c:pt idx="1">
                  <c:v>Jag kastar mer mat hemma</c:v>
                </c:pt>
                <c:pt idx="2">
                  <c:v>Nej, jag har inte ändrat hanteringen av mat hemma</c:v>
                </c:pt>
                <c:pt idx="3">
                  <c:v>Tveksam, vet ej</c:v>
                </c:pt>
              </c:strCache>
            </c:strRef>
          </c:cat>
          <c:val>
            <c:numRef>
              <c:f>Blad1!$B$2:$B$5</c:f>
              <c:numCache>
                <c:formatCode>General</c:formatCode>
                <c:ptCount val="4"/>
                <c:pt idx="0">
                  <c:v>34</c:v>
                </c:pt>
                <c:pt idx="1">
                  <c:v>1</c:v>
                </c:pt>
                <c:pt idx="2">
                  <c:v>63</c:v>
                </c:pt>
                <c:pt idx="3">
                  <c:v>2</c:v>
                </c:pt>
              </c:numCache>
            </c:numRef>
          </c:val>
          <c:extLst>
            <c:ext xmlns:c16="http://schemas.microsoft.com/office/drawing/2014/chart" uri="{C3380CC4-5D6E-409C-BE32-E72D297353CC}">
              <c16:uniqueId val="{00000000-1FC8-4B31-8E0A-C7DA583D14FC}"/>
            </c:ext>
          </c:extLst>
        </c:ser>
        <c:dLbls>
          <c:dLblPos val="outEnd"/>
          <c:showLegendKey val="0"/>
          <c:showVal val="1"/>
          <c:showCatName val="0"/>
          <c:showSerName val="0"/>
          <c:showPercent val="0"/>
          <c:showBubbleSize val="0"/>
        </c:dLbls>
        <c:gapWidth val="219"/>
        <c:overlap val="-27"/>
        <c:axId val="212274047"/>
        <c:axId val="212276127"/>
      </c:barChart>
      <c:catAx>
        <c:axId val="212274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SE"/>
          </a:p>
        </c:txPr>
        <c:crossAx val="212276127"/>
        <c:crosses val="autoZero"/>
        <c:auto val="1"/>
        <c:lblAlgn val="ctr"/>
        <c:lblOffset val="100"/>
        <c:noMultiLvlLbl val="0"/>
      </c:catAx>
      <c:valAx>
        <c:axId val="212276127"/>
        <c:scaling>
          <c:orientation val="minMax"/>
          <c:max val="100"/>
        </c:scaling>
        <c:delete val="1"/>
        <c:axPos val="l"/>
        <c:numFmt formatCode="General" sourceLinked="1"/>
        <c:majorTickMark val="out"/>
        <c:minorTickMark val="none"/>
        <c:tickLblPos val="nextTo"/>
        <c:crossAx val="2122740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731758530183727"/>
          <c:w val="0.92276064421334059"/>
          <c:h val="0.75662845563108017"/>
        </c:manualLayout>
      </c:layout>
      <c:barChart>
        <c:barDir val="col"/>
        <c:grouping val="stacked"/>
        <c:varyColors val="0"/>
        <c:ser>
          <c:idx val="0"/>
          <c:order val="0"/>
          <c:tx>
            <c:strRef>
              <c:f>Blad1!$B$1</c:f>
              <c:strCache>
                <c:ptCount val="1"/>
                <c:pt idx="0">
                  <c:v>Serie 1</c:v>
                </c:pt>
              </c:strCache>
            </c:strRef>
          </c:tx>
          <c:spPr>
            <a:solidFill>
              <a:srgbClr val="0060FF"/>
            </a:solidFill>
            <a:ln w="6350">
              <a:solidFill>
                <a:srgbClr val="FFFFFF"/>
              </a:solidFill>
            </a:ln>
          </c:spPr>
          <c:invertIfNegative val="0"/>
          <c:dPt>
            <c:idx val="0"/>
            <c:invertIfNegative val="0"/>
            <c:bubble3D val="0"/>
            <c:extLst>
              <c:ext xmlns:c16="http://schemas.microsoft.com/office/drawing/2014/chart" uri="{C3380CC4-5D6E-409C-BE32-E72D297353CC}">
                <c16:uniqueId val="{00000000-906F-41B0-AE2A-E7B2B8689653}"/>
              </c:ext>
            </c:extLst>
          </c:dPt>
          <c:dPt>
            <c:idx val="1"/>
            <c:invertIfNegative val="0"/>
            <c:bubble3D val="0"/>
            <c:spPr>
              <a:solidFill>
                <a:srgbClr val="00B6FF"/>
              </a:solidFill>
              <a:ln w="6350">
                <a:solidFill>
                  <a:srgbClr val="FFFFFF"/>
                </a:solidFill>
              </a:ln>
            </c:spPr>
            <c:extLst>
              <c:ext xmlns:c16="http://schemas.microsoft.com/office/drawing/2014/chart" uri="{C3380CC4-5D6E-409C-BE32-E72D297353CC}">
                <c16:uniqueId val="{00000001-906F-41B0-AE2A-E7B2B8689653}"/>
              </c:ext>
            </c:extLst>
          </c:dPt>
          <c:dLbls>
            <c:dLbl>
              <c:idx val="0"/>
              <c:numFmt formatCode="#,##0" sourceLinked="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0-906F-41B0-AE2A-E7B2B8689653}"/>
                </c:ext>
              </c:extLst>
            </c:dLbl>
            <c:dLbl>
              <c:idx val="1"/>
              <c:numFmt formatCode="#,##0" sourceLinked="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1-906F-41B0-AE2A-E7B2B8689653}"/>
                </c:ext>
              </c:extLst>
            </c:dLbl>
            <c:numFmt formatCode="#,##0" sourceLinked="0"/>
            <c:spPr>
              <a:noFill/>
              <a:ln>
                <a:noFill/>
              </a:ln>
              <a:effectLst/>
            </c:spPr>
            <c:txPr>
              <a:bodyPr wrap="square" lIns="38100" tIns="19050" rIns="38100" bIns="19050" anchor="ctr">
                <a:spAutoFit/>
              </a:bodyPr>
              <a:lstStyle/>
              <a:p>
                <a:pPr>
                  <a:defRPr sz="1400">
                    <a:solidFill>
                      <a:schemeClr val="bg1"/>
                    </a:solidFill>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Blad1!$A$2:$A$3</c:f>
              <c:strCache>
                <c:ptCount val="2"/>
                <c:pt idx="0">
                  <c:v>Vill</c:v>
                </c:pt>
                <c:pt idx="1">
                  <c:v>Tror</c:v>
                </c:pt>
              </c:strCache>
            </c:strRef>
          </c:cat>
          <c:val>
            <c:numRef>
              <c:f>Blad1!$B$2:$B$3</c:f>
              <c:numCache>
                <c:formatCode>General</c:formatCode>
                <c:ptCount val="2"/>
                <c:pt idx="0">
                  <c:v>59.6</c:v>
                </c:pt>
                <c:pt idx="1">
                  <c:v>23.9</c:v>
                </c:pt>
              </c:numCache>
            </c:numRef>
          </c:val>
          <c:extLst>
            <c:ext xmlns:c16="http://schemas.microsoft.com/office/drawing/2014/chart" uri="{C3380CC4-5D6E-409C-BE32-E72D297353CC}">
              <c16:uniqueId val="{00000004-906F-41B0-AE2A-E7B2B8689653}"/>
            </c:ext>
          </c:extLst>
        </c:ser>
        <c:dLbls>
          <c:showLegendKey val="0"/>
          <c:showVal val="0"/>
          <c:showCatName val="0"/>
          <c:showSerName val="0"/>
          <c:showPercent val="0"/>
          <c:showBubbleSize val="0"/>
        </c:dLbls>
        <c:gapWidth val="100"/>
        <c:overlap val="100"/>
        <c:axId val="484034000"/>
        <c:axId val="484034392"/>
      </c:barChart>
      <c:catAx>
        <c:axId val="484034000"/>
        <c:scaling>
          <c:orientation val="minMax"/>
        </c:scaling>
        <c:delete val="0"/>
        <c:axPos val="b"/>
        <c:numFmt formatCode="General" sourceLinked="0"/>
        <c:majorTickMark val="out"/>
        <c:minorTickMark val="none"/>
        <c:tickLblPos val="nextTo"/>
        <c:spPr>
          <a:ln>
            <a:noFill/>
          </a:ln>
        </c:spPr>
        <c:txPr>
          <a:bodyPr/>
          <a:lstStyle/>
          <a:p>
            <a:pPr>
              <a:defRPr sz="1400"/>
            </a:pPr>
            <a:endParaRPr lang="en-SE"/>
          </a:p>
        </c:txPr>
        <c:crossAx val="484034392"/>
        <c:crosses val="autoZero"/>
        <c:auto val="1"/>
        <c:lblAlgn val="ctr"/>
        <c:lblOffset val="100"/>
        <c:noMultiLvlLbl val="0"/>
      </c:catAx>
      <c:valAx>
        <c:axId val="484034392"/>
        <c:scaling>
          <c:orientation val="minMax"/>
          <c:max val="100"/>
        </c:scaling>
        <c:delete val="1"/>
        <c:axPos val="l"/>
        <c:numFmt formatCode="General" sourceLinked="1"/>
        <c:majorTickMark val="none"/>
        <c:minorTickMark val="none"/>
        <c:tickLblPos val="nextTo"/>
        <c:crossAx val="484034000"/>
        <c:crosses val="autoZero"/>
        <c:crossBetween val="between"/>
      </c:valAx>
    </c:plotArea>
    <c:plotVisOnly val="1"/>
    <c:dispBlanksAs val="gap"/>
    <c:showDLblsOverMax val="0"/>
  </c:chart>
  <c:txPr>
    <a:bodyPr/>
    <a:lstStyle/>
    <a:p>
      <a:pPr>
        <a:defRPr sz="1000">
          <a:solidFill>
            <a:srgbClr val="333333"/>
          </a:solidFill>
        </a:defRPr>
      </a:pPr>
      <a:endParaRPr lang="en-SE"/>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10731758530183727"/>
          <c:w val="0.92276064421334059"/>
          <c:h val="0.76045409347231663"/>
        </c:manualLayout>
      </c:layout>
      <c:barChart>
        <c:barDir val="col"/>
        <c:grouping val="stacked"/>
        <c:varyColors val="0"/>
        <c:ser>
          <c:idx val="0"/>
          <c:order val="0"/>
          <c:tx>
            <c:strRef>
              <c:f>Blad1!$B$1</c:f>
              <c:strCache>
                <c:ptCount val="1"/>
                <c:pt idx="0">
                  <c:v>Serie 1</c:v>
                </c:pt>
              </c:strCache>
            </c:strRef>
          </c:tx>
          <c:spPr>
            <a:solidFill>
              <a:srgbClr val="0060FF"/>
            </a:solidFill>
            <a:ln w="6350">
              <a:solidFill>
                <a:srgbClr val="FFFFFF"/>
              </a:solidFill>
            </a:ln>
          </c:spPr>
          <c:invertIfNegative val="0"/>
          <c:dPt>
            <c:idx val="0"/>
            <c:invertIfNegative val="0"/>
            <c:bubble3D val="0"/>
            <c:extLst>
              <c:ext xmlns:c16="http://schemas.microsoft.com/office/drawing/2014/chart" uri="{C3380CC4-5D6E-409C-BE32-E72D297353CC}">
                <c16:uniqueId val="{00000000-CBF7-4587-A9D2-EC82C6EEFD36}"/>
              </c:ext>
            </c:extLst>
          </c:dPt>
          <c:dPt>
            <c:idx val="1"/>
            <c:invertIfNegative val="0"/>
            <c:bubble3D val="0"/>
            <c:spPr>
              <a:solidFill>
                <a:srgbClr val="00B6FF"/>
              </a:solidFill>
              <a:ln w="6350">
                <a:solidFill>
                  <a:srgbClr val="FFFFFF"/>
                </a:solidFill>
              </a:ln>
            </c:spPr>
            <c:extLst>
              <c:ext xmlns:c16="http://schemas.microsoft.com/office/drawing/2014/chart" uri="{C3380CC4-5D6E-409C-BE32-E72D297353CC}">
                <c16:uniqueId val="{00000001-CBF7-4587-A9D2-EC82C6EEFD36}"/>
              </c:ext>
            </c:extLst>
          </c:dPt>
          <c:dLbls>
            <c:dLbl>
              <c:idx val="0"/>
              <c:numFmt formatCode="#,##0" sourceLinked="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0-CBF7-4587-A9D2-EC82C6EEFD36}"/>
                </c:ext>
              </c:extLst>
            </c:dLbl>
            <c:dLbl>
              <c:idx val="1"/>
              <c:numFmt formatCode="#,##0" sourceLinked="0"/>
              <c:spPr>
                <a:noFill/>
                <a:ln>
                  <a:noFill/>
                </a:ln>
                <a:effectLst/>
              </c:spPr>
              <c:txPr>
                <a:bodyPr wrap="square" lIns="38100" tIns="19050" rIns="38100" bIns="19050" anchor="ctr">
                  <a:spAutoFit/>
                </a:bodyPr>
                <a:lstStyle/>
                <a:p>
                  <a:pPr>
                    <a:defRPr sz="1400">
                      <a:solidFill>
                        <a:srgbClr val="FFFFFF"/>
                      </a:solidFill>
                    </a:defRPr>
                  </a:pPr>
                  <a:endParaRPr lang="en-SE"/>
                </a:p>
              </c:txPr>
              <c:dLblPos val="ctr"/>
              <c:showLegendKey val="0"/>
              <c:showVal val="1"/>
              <c:showCatName val="0"/>
              <c:showSerName val="0"/>
              <c:showPercent val="0"/>
              <c:showBubbleSize val="0"/>
              <c:extLst>
                <c:ext xmlns:c16="http://schemas.microsoft.com/office/drawing/2014/chart" uri="{C3380CC4-5D6E-409C-BE32-E72D297353CC}">
                  <c16:uniqueId val="{00000001-CBF7-4587-A9D2-EC82C6EEFD36}"/>
                </c:ext>
              </c:extLst>
            </c:dLbl>
            <c:numFmt formatCode="#,##0" sourceLinked="0"/>
            <c:spPr>
              <a:noFill/>
              <a:ln>
                <a:noFill/>
              </a:ln>
              <a:effectLst/>
            </c:spPr>
            <c:txPr>
              <a:bodyPr wrap="square" lIns="38100" tIns="19050" rIns="38100" bIns="19050" anchor="ctr">
                <a:spAutoFit/>
              </a:bodyPr>
              <a:lstStyle/>
              <a:p>
                <a:pPr>
                  <a:defRPr sz="1400">
                    <a:solidFill>
                      <a:schemeClr val="bg1"/>
                    </a:solidFill>
                  </a:defRPr>
                </a:pPr>
                <a:endParaRPr lang="en-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Blad1!$A$2:$A$3</c:f>
              <c:strCache>
                <c:ptCount val="2"/>
                <c:pt idx="0">
                  <c:v>Vill</c:v>
                </c:pt>
                <c:pt idx="1">
                  <c:v>Tror</c:v>
                </c:pt>
              </c:strCache>
            </c:strRef>
          </c:cat>
          <c:val>
            <c:numRef>
              <c:f>Blad1!$B$2:$B$3</c:f>
              <c:numCache>
                <c:formatCode>General</c:formatCode>
                <c:ptCount val="2"/>
                <c:pt idx="0">
                  <c:v>63.2</c:v>
                </c:pt>
                <c:pt idx="1">
                  <c:v>23.7</c:v>
                </c:pt>
              </c:numCache>
            </c:numRef>
          </c:val>
          <c:extLst>
            <c:ext xmlns:c16="http://schemas.microsoft.com/office/drawing/2014/chart" uri="{C3380CC4-5D6E-409C-BE32-E72D297353CC}">
              <c16:uniqueId val="{00000002-CBF7-4587-A9D2-EC82C6EEFD36}"/>
            </c:ext>
          </c:extLst>
        </c:ser>
        <c:dLbls>
          <c:showLegendKey val="0"/>
          <c:showVal val="0"/>
          <c:showCatName val="0"/>
          <c:showSerName val="0"/>
          <c:showPercent val="0"/>
          <c:showBubbleSize val="0"/>
        </c:dLbls>
        <c:gapWidth val="100"/>
        <c:overlap val="100"/>
        <c:axId val="484034000"/>
        <c:axId val="484034392"/>
      </c:barChart>
      <c:catAx>
        <c:axId val="484034000"/>
        <c:scaling>
          <c:orientation val="minMax"/>
        </c:scaling>
        <c:delete val="0"/>
        <c:axPos val="b"/>
        <c:numFmt formatCode="General" sourceLinked="0"/>
        <c:majorTickMark val="out"/>
        <c:minorTickMark val="none"/>
        <c:tickLblPos val="nextTo"/>
        <c:spPr>
          <a:ln>
            <a:noFill/>
          </a:ln>
        </c:spPr>
        <c:txPr>
          <a:bodyPr/>
          <a:lstStyle/>
          <a:p>
            <a:pPr>
              <a:defRPr sz="1400"/>
            </a:pPr>
            <a:endParaRPr lang="en-SE"/>
          </a:p>
        </c:txPr>
        <c:crossAx val="484034392"/>
        <c:crosses val="autoZero"/>
        <c:auto val="1"/>
        <c:lblAlgn val="ctr"/>
        <c:lblOffset val="100"/>
        <c:noMultiLvlLbl val="0"/>
      </c:catAx>
      <c:valAx>
        <c:axId val="484034392"/>
        <c:scaling>
          <c:orientation val="minMax"/>
          <c:max val="100"/>
        </c:scaling>
        <c:delete val="1"/>
        <c:axPos val="l"/>
        <c:numFmt formatCode="General" sourceLinked="1"/>
        <c:majorTickMark val="none"/>
        <c:minorTickMark val="none"/>
        <c:tickLblPos val="nextTo"/>
        <c:crossAx val="484034000"/>
        <c:crosses val="autoZero"/>
        <c:crossBetween val="between"/>
      </c:valAx>
    </c:plotArea>
    <c:plotVisOnly val="1"/>
    <c:dispBlanksAs val="gap"/>
    <c:showDLblsOverMax val="0"/>
  </c:chart>
  <c:txPr>
    <a:bodyPr/>
    <a:lstStyle/>
    <a:p>
      <a:pPr>
        <a:defRPr sz="1000">
          <a:solidFill>
            <a:srgbClr val="333333"/>
          </a:solidFill>
        </a:defRPr>
      </a:pPr>
      <a:endParaRPr lang="en-SE"/>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3259034656746534E-2"/>
          <c:y val="2.2465983272002939E-2"/>
          <c:w val="0.95325483460009464"/>
          <c:h val="0.86954625932058227"/>
        </c:manualLayout>
      </c:layout>
      <c:barChart>
        <c:barDir val="col"/>
        <c:grouping val="clustered"/>
        <c:varyColors val="0"/>
        <c:ser>
          <c:idx val="0"/>
          <c:order val="0"/>
          <c:tx>
            <c:strRef>
              <c:f>Sheet1!$B$1</c:f>
              <c:strCache>
                <c:ptCount val="1"/>
                <c:pt idx="0">
                  <c:v>Hav och kust</c:v>
                </c:pt>
              </c:strCache>
            </c:strRef>
          </c:tx>
          <c:spPr>
            <a:solidFill>
              <a:srgbClr val="0060FF">
                <a:lumMod val="75000"/>
              </a:srgbClr>
            </a:solidFill>
            <a:ln w="28575">
              <a:solidFill>
                <a:srgbClr val="FFFFFF"/>
              </a:solidFill>
            </a:ln>
            <a:effectLst/>
          </c:spPr>
          <c:invertIfNegative val="0"/>
          <c:dPt>
            <c:idx val="0"/>
            <c:invertIfNegative val="0"/>
            <c:bubble3D val="0"/>
            <c:extLst>
              <c:ext xmlns:c16="http://schemas.microsoft.com/office/drawing/2014/chart" uri="{C3380CC4-5D6E-409C-BE32-E72D297353CC}">
                <c16:uniqueId val="{00000001-6232-4BDE-A7EA-4ACD7994751D}"/>
              </c:ext>
            </c:extLst>
          </c:dPt>
          <c:dPt>
            <c:idx val="1"/>
            <c:invertIfNegative val="0"/>
            <c:bubble3D val="0"/>
            <c:extLst>
              <c:ext xmlns:c16="http://schemas.microsoft.com/office/drawing/2014/chart" uri="{C3380CC4-5D6E-409C-BE32-E72D297353CC}">
                <c16:uniqueId val="{00000003-6232-4BDE-A7EA-4ACD7994751D}"/>
              </c:ext>
            </c:extLst>
          </c:dPt>
          <c:dPt>
            <c:idx val="2"/>
            <c:invertIfNegative val="0"/>
            <c:bubble3D val="0"/>
            <c:extLst>
              <c:ext xmlns:c16="http://schemas.microsoft.com/office/drawing/2014/chart" uri="{C3380CC4-5D6E-409C-BE32-E72D297353CC}">
                <c16:uniqueId val="{00000005-6232-4BDE-A7EA-4ACD7994751D}"/>
              </c:ext>
            </c:extLst>
          </c:dPt>
          <c:dPt>
            <c:idx val="3"/>
            <c:invertIfNegative val="0"/>
            <c:bubble3D val="0"/>
            <c:extLst>
              <c:ext xmlns:c16="http://schemas.microsoft.com/office/drawing/2014/chart" uri="{C3380CC4-5D6E-409C-BE32-E72D297353CC}">
                <c16:uniqueId val="{00000007-6232-4BDE-A7EA-4ACD7994751D}"/>
              </c:ext>
            </c:extLst>
          </c:dPt>
          <c:dPt>
            <c:idx val="4"/>
            <c:invertIfNegative val="0"/>
            <c:bubble3D val="0"/>
            <c:extLst>
              <c:ext xmlns:c16="http://schemas.microsoft.com/office/drawing/2014/chart" uri="{C3380CC4-5D6E-409C-BE32-E72D297353CC}">
                <c16:uniqueId val="{00000009-6232-4BDE-A7EA-4ACD7994751D}"/>
              </c:ext>
            </c:extLst>
          </c:dPt>
          <c:dPt>
            <c:idx val="5"/>
            <c:invertIfNegative val="0"/>
            <c:bubble3D val="0"/>
            <c:extLst>
              <c:ext xmlns:c16="http://schemas.microsoft.com/office/drawing/2014/chart" uri="{C3380CC4-5D6E-409C-BE32-E72D297353CC}">
                <c16:uniqueId val="{0000000B-6232-4BDE-A7EA-4ACD7994751D}"/>
              </c:ext>
            </c:extLst>
          </c:dPt>
          <c:dPt>
            <c:idx val="6"/>
            <c:invertIfNegative val="0"/>
            <c:bubble3D val="0"/>
            <c:extLst>
              <c:ext xmlns:c16="http://schemas.microsoft.com/office/drawing/2014/chart" uri="{C3380CC4-5D6E-409C-BE32-E72D297353CC}">
                <c16:uniqueId val="{0000000C-6232-4BDE-A7EA-4ACD7994751D}"/>
              </c:ext>
            </c:extLst>
          </c:dPt>
          <c:dPt>
            <c:idx val="7"/>
            <c:invertIfNegative val="0"/>
            <c:bubble3D val="0"/>
            <c:extLst>
              <c:ext xmlns:c16="http://schemas.microsoft.com/office/drawing/2014/chart" uri="{C3380CC4-5D6E-409C-BE32-E72D297353CC}">
                <c16:uniqueId val="{0000000D-6232-4BDE-A7EA-4ACD7994751D}"/>
              </c:ext>
            </c:extLst>
          </c:dPt>
          <c:dPt>
            <c:idx val="8"/>
            <c:invertIfNegative val="0"/>
            <c:bubble3D val="0"/>
            <c:extLst>
              <c:ext xmlns:c16="http://schemas.microsoft.com/office/drawing/2014/chart" uri="{C3380CC4-5D6E-409C-BE32-E72D297353CC}">
                <c16:uniqueId val="{0000000E-6232-4BDE-A7EA-4ACD7994751D}"/>
              </c:ext>
            </c:extLst>
          </c:dPt>
          <c:dPt>
            <c:idx val="10"/>
            <c:invertIfNegative val="0"/>
            <c:bubble3D val="0"/>
            <c:extLst>
              <c:ext xmlns:c16="http://schemas.microsoft.com/office/drawing/2014/chart" uri="{C3380CC4-5D6E-409C-BE32-E72D297353CC}">
                <c16:uniqueId val="{00000010-6232-4BDE-A7EA-4ACD7994751D}"/>
              </c:ext>
            </c:extLst>
          </c:dPt>
          <c:dPt>
            <c:idx val="11"/>
            <c:invertIfNegative val="0"/>
            <c:bubble3D val="0"/>
            <c:extLst>
              <c:ext xmlns:c16="http://schemas.microsoft.com/office/drawing/2014/chart" uri="{C3380CC4-5D6E-409C-BE32-E72D297353CC}">
                <c16:uniqueId val="{00000011-6232-4BDE-A7EA-4ACD7994751D}"/>
              </c:ext>
            </c:extLst>
          </c:dPt>
          <c:dPt>
            <c:idx val="12"/>
            <c:invertIfNegative val="0"/>
            <c:bubble3D val="0"/>
            <c:extLst>
              <c:ext xmlns:c16="http://schemas.microsoft.com/office/drawing/2014/chart" uri="{C3380CC4-5D6E-409C-BE32-E72D297353CC}">
                <c16:uniqueId val="{00000012-6232-4BDE-A7EA-4ACD7994751D}"/>
              </c:ext>
            </c:extLst>
          </c:dPt>
          <c:dLbls>
            <c:spPr>
              <a:noFill/>
              <a:ln>
                <a:noFill/>
              </a:ln>
              <a:effectLst/>
            </c:spPr>
            <c:txPr>
              <a:bodyPr wrap="square" lIns="38100" tIns="19050" rIns="38100" bIns="19050" anchor="ctr">
                <a:spAutoFit/>
              </a:bodyPr>
              <a:lstStyle/>
              <a:p>
                <a:pPr>
                  <a:defRPr sz="1800" b="0">
                    <a:solidFill>
                      <a:schemeClr val="tx1">
                        <a:lumMod val="50000"/>
                      </a:schemeClr>
                    </a:solidFill>
                  </a:defRPr>
                </a:pPr>
                <a:endParaRPr lang="en-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Sverige</c:v>
                </c:pt>
                <c:pt idx="1">
                  <c:v>Världen</c:v>
                </c:pt>
              </c:strCache>
            </c:strRef>
          </c:cat>
          <c:val>
            <c:numRef>
              <c:f>Sheet1!$B$2:$B$3</c:f>
              <c:numCache>
                <c:formatCode>General</c:formatCode>
                <c:ptCount val="2"/>
                <c:pt idx="0">
                  <c:v>24</c:v>
                </c:pt>
                <c:pt idx="1">
                  <c:v>21</c:v>
                </c:pt>
              </c:numCache>
            </c:numRef>
          </c:val>
          <c:extLst>
            <c:ext xmlns:c16="http://schemas.microsoft.com/office/drawing/2014/chart" uri="{C3380CC4-5D6E-409C-BE32-E72D297353CC}">
              <c16:uniqueId val="{00000013-6232-4BDE-A7EA-4ACD7994751D}"/>
            </c:ext>
          </c:extLst>
        </c:ser>
        <c:ser>
          <c:idx val="1"/>
          <c:order val="1"/>
          <c:tx>
            <c:strRef>
              <c:f>Sheet1!$C$1</c:f>
              <c:strCache>
                <c:ptCount val="1"/>
                <c:pt idx="0">
                  <c:v>Land och sjö</c:v>
                </c:pt>
              </c:strCache>
            </c:strRef>
          </c:tx>
          <c:spPr>
            <a:solidFill>
              <a:srgbClr val="0060FF">
                <a:lumMod val="20000"/>
                <a:lumOff val="80000"/>
              </a:srgbClr>
            </a:solidFill>
            <a:ln w="28575">
              <a:solidFill>
                <a:srgbClr val="FFFFFF"/>
              </a:solidFill>
            </a:ln>
          </c:spPr>
          <c:invertIfNegative val="0"/>
          <c:dLbls>
            <c:spPr>
              <a:noFill/>
              <a:ln>
                <a:noFill/>
              </a:ln>
              <a:effectLst/>
            </c:spPr>
            <c:txPr>
              <a:bodyPr wrap="square" lIns="38100" tIns="19050" rIns="38100" bIns="19050" anchor="ctr">
                <a:spAutoFit/>
              </a:bodyPr>
              <a:lstStyle/>
              <a:p>
                <a:pPr>
                  <a:defRPr sz="1800">
                    <a:solidFill>
                      <a:schemeClr val="tx1">
                        <a:lumMod val="50000"/>
                      </a:schemeClr>
                    </a:solidFill>
                  </a:defRPr>
                </a:pPr>
                <a:endParaRPr lang="en-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Sverige</c:v>
                </c:pt>
                <c:pt idx="1">
                  <c:v>Världen</c:v>
                </c:pt>
              </c:strCache>
            </c:strRef>
          </c:cat>
          <c:val>
            <c:numRef>
              <c:f>Sheet1!$C$2:$C$3</c:f>
              <c:numCache>
                <c:formatCode>General</c:formatCode>
                <c:ptCount val="2"/>
                <c:pt idx="0">
                  <c:v>24</c:v>
                </c:pt>
                <c:pt idx="1">
                  <c:v>21</c:v>
                </c:pt>
              </c:numCache>
            </c:numRef>
          </c:val>
          <c:extLst>
            <c:ext xmlns:c16="http://schemas.microsoft.com/office/drawing/2014/chart" uri="{C3380CC4-5D6E-409C-BE32-E72D297353CC}">
              <c16:uniqueId val="{00000000-20AB-4CD0-9EB5-90DB7B4A6D3C}"/>
            </c:ext>
          </c:extLst>
        </c:ser>
        <c:dLbls>
          <c:dLblPos val="outEnd"/>
          <c:showLegendKey val="0"/>
          <c:showVal val="1"/>
          <c:showCatName val="0"/>
          <c:showSerName val="0"/>
          <c:showPercent val="0"/>
          <c:showBubbleSize val="0"/>
        </c:dLbls>
        <c:gapWidth val="50"/>
        <c:axId val="351810248"/>
        <c:axId val="351810640"/>
      </c:barChart>
      <c:catAx>
        <c:axId val="351810248"/>
        <c:scaling>
          <c:orientation val="minMax"/>
        </c:scaling>
        <c:delete val="0"/>
        <c:axPos val="b"/>
        <c:numFmt formatCode="0.00%" sourceLinked="0"/>
        <c:majorTickMark val="none"/>
        <c:minorTickMark val="none"/>
        <c:tickLblPos val="nextTo"/>
        <c:spPr>
          <a:noFill/>
          <a:ln w="9525" cap="flat" cmpd="sng" algn="ctr">
            <a:noFill/>
            <a:round/>
          </a:ln>
          <a:effectLst/>
        </c:spPr>
        <c:txPr>
          <a:bodyPr rot="0" vert="horz"/>
          <a:lstStyle/>
          <a:p>
            <a:pPr>
              <a:defRPr sz="1400" b="0"/>
            </a:pPr>
            <a:endParaRPr lang="en-SE"/>
          </a:p>
        </c:txPr>
        <c:crossAx val="351810640"/>
        <c:crosses val="autoZero"/>
        <c:auto val="1"/>
        <c:lblAlgn val="ctr"/>
        <c:lblOffset val="100"/>
        <c:noMultiLvlLbl val="0"/>
      </c:catAx>
      <c:valAx>
        <c:axId val="351810640"/>
        <c:scaling>
          <c:orientation val="minMax"/>
          <c:max val="50"/>
          <c:min val="0"/>
        </c:scaling>
        <c:delete val="1"/>
        <c:axPos val="l"/>
        <c:numFmt formatCode="General" sourceLinked="1"/>
        <c:majorTickMark val="out"/>
        <c:minorTickMark val="none"/>
        <c:tickLblPos val="nextTo"/>
        <c:crossAx val="351810248"/>
        <c:crosses val="autoZero"/>
        <c:crossBetween val="between"/>
      </c:valAx>
      <c:spPr>
        <a:noFill/>
        <a:ln>
          <a:noFill/>
        </a:ln>
        <a:effectLst/>
      </c:spPr>
    </c:plotArea>
    <c:legend>
      <c:legendPos val="t"/>
      <c:overlay val="0"/>
      <c:txPr>
        <a:bodyPr/>
        <a:lstStyle/>
        <a:p>
          <a:pPr>
            <a:defRPr sz="1400"/>
          </a:pPr>
          <a:endParaRPr lang="en-SE"/>
        </a:p>
      </c:txPr>
    </c:legend>
    <c:plotVisOnly val="1"/>
    <c:dispBlanksAs val="gap"/>
    <c:showDLblsOverMax val="0"/>
  </c:chart>
  <c:spPr>
    <a:noFill/>
    <a:ln>
      <a:noFill/>
    </a:ln>
    <a:effectLst/>
  </c:spPr>
  <c:txPr>
    <a:bodyPr/>
    <a:lstStyle/>
    <a:p>
      <a:pPr>
        <a:defRPr sz="1000">
          <a:solidFill>
            <a:srgbClr val="333333"/>
          </a:solidFill>
        </a:defRPr>
      </a:pPr>
      <a:endParaRPr lang="en-SE"/>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61599133197611"/>
          <c:y val="0.11516160479940007"/>
          <c:w val="0.76345544311993041"/>
          <c:h val="0.84991776027996502"/>
        </c:manualLayout>
      </c:layout>
      <c:barChart>
        <c:barDir val="bar"/>
        <c:grouping val="stacked"/>
        <c:varyColors val="0"/>
        <c:ser>
          <c:idx val="0"/>
          <c:order val="0"/>
          <c:tx>
            <c:strRef>
              <c:f>Blad1!$B$1</c:f>
              <c:strCache>
                <c:ptCount val="1"/>
                <c:pt idx="0">
                  <c:v>Så gott som dagligen</c:v>
                </c:pt>
              </c:strCache>
            </c:strRef>
          </c:tx>
          <c:spPr>
            <a:solidFill>
              <a:schemeClr val="bg2">
                <a:lumMod val="20000"/>
                <a:lumOff val="8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Blad1!$B$2:$B$13</c:f>
              <c:numCache>
                <c:formatCode>General</c:formatCode>
                <c:ptCount val="12"/>
                <c:pt idx="0" formatCode="#\ ##0">
                  <c:v>10.35983150114542</c:v>
                </c:pt>
                <c:pt idx="2" formatCode="#\ ##0">
                  <c:v>7.0747752570415479</c:v>
                </c:pt>
                <c:pt idx="3" formatCode="#\ ##0">
                  <c:v>14</c:v>
                </c:pt>
                <c:pt idx="5" formatCode="#\ ##0">
                  <c:v>7.9773168332923738</c:v>
                </c:pt>
                <c:pt idx="6" formatCode="#\ ##0">
                  <c:v>10.035429239652641</c:v>
                </c:pt>
                <c:pt idx="7" formatCode="#\ ##0">
                  <c:v>12.265574679649266</c:v>
                </c:pt>
                <c:pt idx="8" formatCode="#\ ##0">
                  <c:v>11.083884151071329</c:v>
                </c:pt>
                <c:pt idx="10" formatCode="#\ ##0">
                  <c:v>11.592690665739749</c:v>
                </c:pt>
                <c:pt idx="11" formatCode="#\ ##0">
                  <c:v>9.5795783519256155</c:v>
                </c:pt>
              </c:numCache>
            </c:numRef>
          </c:val>
          <c:extLst>
            <c:ext xmlns:c16="http://schemas.microsoft.com/office/drawing/2014/chart" uri="{C3380CC4-5D6E-409C-BE32-E72D297353CC}">
              <c16:uniqueId val="{00000000-04E4-4985-AB14-B33D751C7BF5}"/>
            </c:ext>
          </c:extLst>
        </c:ser>
        <c:ser>
          <c:idx val="1"/>
          <c:order val="1"/>
          <c:tx>
            <c:strRef>
              <c:f>Blad1!$C$1</c:f>
              <c:strCache>
                <c:ptCount val="1"/>
                <c:pt idx="0">
                  <c:v>Någon gång i veckan</c:v>
                </c:pt>
              </c:strCache>
            </c:strRef>
          </c:tx>
          <c:spPr>
            <a:solidFill>
              <a:schemeClr val="bg2">
                <a:lumMod val="40000"/>
                <a:lumOff val="6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Blad1!$C$2:$C$13</c:f>
              <c:numCache>
                <c:formatCode>General</c:formatCode>
                <c:ptCount val="12"/>
                <c:pt idx="0" formatCode="#\ ##0">
                  <c:v>24.943299181452186</c:v>
                </c:pt>
                <c:pt idx="2" formatCode="#\ ##0">
                  <c:v>20.746080240684417</c:v>
                </c:pt>
                <c:pt idx="3" formatCode="#\ ##0">
                  <c:v>29</c:v>
                </c:pt>
                <c:pt idx="5" formatCode="#\ ##0">
                  <c:v>25.52217721918112</c:v>
                </c:pt>
                <c:pt idx="6" formatCode="#\ ##0">
                  <c:v>23.963160799413135</c:v>
                </c:pt>
                <c:pt idx="7" formatCode="#\ ##0">
                  <c:v>22.926557619575057</c:v>
                </c:pt>
                <c:pt idx="8" formatCode="#\ ##0">
                  <c:v>28.51175658921607</c:v>
                </c:pt>
                <c:pt idx="10" formatCode="#\ ##0">
                  <c:v>26.920245416292744</c:v>
                </c:pt>
                <c:pt idx="11" formatCode="#\ ##0">
                  <c:v>23.692127458135232</c:v>
                </c:pt>
              </c:numCache>
            </c:numRef>
          </c:val>
          <c:extLst>
            <c:ext xmlns:c16="http://schemas.microsoft.com/office/drawing/2014/chart" uri="{C3380CC4-5D6E-409C-BE32-E72D297353CC}">
              <c16:uniqueId val="{00000001-04E4-4985-AB14-B33D751C7BF5}"/>
            </c:ext>
          </c:extLst>
        </c:ser>
        <c:ser>
          <c:idx val="2"/>
          <c:order val="2"/>
          <c:tx>
            <c:strRef>
              <c:f>Blad1!$D$1</c:f>
              <c:strCache>
                <c:ptCount val="1"/>
                <c:pt idx="0">
                  <c:v>Någon gång i månaden</c:v>
                </c:pt>
              </c:strCache>
            </c:strRef>
          </c:tx>
          <c:spPr>
            <a:solidFill>
              <a:schemeClr val="bg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Blad1!$D$2:$D$13</c:f>
              <c:numCache>
                <c:formatCode>General</c:formatCode>
                <c:ptCount val="12"/>
                <c:pt idx="0" formatCode="#\ ##0">
                  <c:v>31.750805666180206</c:v>
                </c:pt>
                <c:pt idx="2" formatCode="#\ ##0">
                  <c:v>30.235448521658491</c:v>
                </c:pt>
                <c:pt idx="3" formatCode="#\ ##0">
                  <c:v>33</c:v>
                </c:pt>
                <c:pt idx="5" formatCode="#\ ##0">
                  <c:v>35.276327593083579</c:v>
                </c:pt>
                <c:pt idx="6" formatCode="#\ ##0">
                  <c:v>30.153935038467893</c:v>
                </c:pt>
                <c:pt idx="7" formatCode="#\ ##0">
                  <c:v>29.222954139952446</c:v>
                </c:pt>
                <c:pt idx="8" formatCode="#\ ##0">
                  <c:v>33.9209322278721</c:v>
                </c:pt>
                <c:pt idx="10" formatCode="#\ ##0">
                  <c:v>32.200792071393494</c:v>
                </c:pt>
                <c:pt idx="11" formatCode="#\ ##0">
                  <c:v>31.466017817043117</c:v>
                </c:pt>
              </c:numCache>
            </c:numRef>
          </c:val>
          <c:extLst>
            <c:ext xmlns:c16="http://schemas.microsoft.com/office/drawing/2014/chart" uri="{C3380CC4-5D6E-409C-BE32-E72D297353CC}">
              <c16:uniqueId val="{00000002-04E4-4985-AB14-B33D751C7BF5}"/>
            </c:ext>
          </c:extLst>
        </c:ser>
        <c:ser>
          <c:idx val="3"/>
          <c:order val="3"/>
          <c:tx>
            <c:strRef>
              <c:f>Blad1!$E$1</c:f>
              <c:strCache>
                <c:ptCount val="1"/>
                <c:pt idx="0">
                  <c:v>Någon gång om året</c:v>
                </c:pt>
              </c:strCache>
            </c:strRef>
          </c:tx>
          <c:spPr>
            <a:solidFill>
              <a:schemeClr val="bg2">
                <a:lumMod val="60000"/>
                <a:lumOff val="4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Blad1!$E$2:$E$13</c:f>
              <c:numCache>
                <c:formatCode>General</c:formatCode>
                <c:ptCount val="12"/>
                <c:pt idx="0" formatCode="#\ ##0">
                  <c:v>16.010815054490021</c:v>
                </c:pt>
                <c:pt idx="2" formatCode="#\ ##0">
                  <c:v>19.434788915330302</c:v>
                </c:pt>
                <c:pt idx="3" formatCode="#\ ##0">
                  <c:v>13</c:v>
                </c:pt>
                <c:pt idx="5" formatCode="#\ ##0">
                  <c:v>15.543879771968649</c:v>
                </c:pt>
                <c:pt idx="6" formatCode="#\ ##0">
                  <c:v>18.560951232025293</c:v>
                </c:pt>
                <c:pt idx="7" formatCode="#\ ##0">
                  <c:v>15.82291679176466</c:v>
                </c:pt>
                <c:pt idx="8" formatCode="#\ ##0">
                  <c:v>12.31130392176439</c:v>
                </c:pt>
                <c:pt idx="10" formatCode="#\ ##0">
                  <c:v>14.096055336215366</c:v>
                </c:pt>
                <c:pt idx="11" formatCode="#\ ##0">
                  <c:v>17.222630112598971</c:v>
                </c:pt>
              </c:numCache>
            </c:numRef>
          </c:val>
          <c:extLst>
            <c:ext xmlns:c16="http://schemas.microsoft.com/office/drawing/2014/chart" uri="{C3380CC4-5D6E-409C-BE32-E72D297353CC}">
              <c16:uniqueId val="{00000004-04E4-4985-AB14-B33D751C7BF5}"/>
            </c:ext>
          </c:extLst>
        </c:ser>
        <c:ser>
          <c:idx val="4"/>
          <c:order val="4"/>
          <c:tx>
            <c:strRef>
              <c:f>Blad1!$F$1</c:f>
              <c:strCache>
                <c:ptCount val="1"/>
                <c:pt idx="0">
                  <c:v>Mer sällan</c:v>
                </c:pt>
              </c:strCache>
            </c:strRef>
          </c:tx>
          <c:spPr>
            <a:solidFill>
              <a:schemeClr val="bg2">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Blad1!$F$2:$F$13</c:f>
              <c:numCache>
                <c:formatCode>General</c:formatCode>
                <c:ptCount val="12"/>
                <c:pt idx="0" formatCode="#\ ##0">
                  <c:v>10.785962155498673</c:v>
                </c:pt>
                <c:pt idx="2" formatCode="#\ ##0">
                  <c:v>13.696489370931667</c:v>
                </c:pt>
                <c:pt idx="3" formatCode="#\ ##0">
                  <c:v>8.1359968921112777</c:v>
                </c:pt>
                <c:pt idx="5" formatCode="#\ ##0">
                  <c:v>8.1359968921112777</c:v>
                </c:pt>
                <c:pt idx="6" formatCode="#\ ##0">
                  <c:v>10.345736921299123</c:v>
                </c:pt>
                <c:pt idx="7" formatCode="#\ ##0">
                  <c:v>13.274844974534425</c:v>
                </c:pt>
                <c:pt idx="8" formatCode="#\ ##0">
                  <c:v>11.275405593094439</c:v>
                </c:pt>
                <c:pt idx="10" formatCode="#\ ##0">
                  <c:v>10.252679371822673</c:v>
                </c:pt>
                <c:pt idx="11" formatCode="#\ ##0">
                  <c:v>11.123466700492521</c:v>
                </c:pt>
              </c:numCache>
            </c:numRef>
          </c:val>
          <c:extLst>
            <c:ext xmlns:c16="http://schemas.microsoft.com/office/drawing/2014/chart" uri="{C3380CC4-5D6E-409C-BE32-E72D297353CC}">
              <c16:uniqueId val="{00000005-04E4-4985-AB14-B33D751C7BF5}"/>
            </c:ext>
          </c:extLst>
        </c:ser>
        <c:ser>
          <c:idx val="5"/>
          <c:order val="5"/>
          <c:tx>
            <c:strRef>
              <c:f>Blad1!$G$1</c:f>
              <c:strCache>
                <c:ptCount val="1"/>
                <c:pt idx="0">
                  <c:v>Aldrig</c:v>
                </c:pt>
              </c:strCache>
            </c:strRef>
          </c:tx>
          <c:spPr>
            <a:solidFill>
              <a:schemeClr val="bg2">
                <a:lumMod val="5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Blad1!$G$2:$G$13</c:f>
              <c:numCache>
                <c:formatCode>General</c:formatCode>
                <c:ptCount val="12"/>
                <c:pt idx="0" formatCode="#\ ##0">
                  <c:v>3.6103055606936629</c:v>
                </c:pt>
                <c:pt idx="2" formatCode="#\ ##0">
                  <c:v>5.5352924446480545</c:v>
                </c:pt>
                <c:pt idx="3" formatCode="#\ ##0">
                  <c:v>2</c:v>
                </c:pt>
                <c:pt idx="5" formatCode="#\ ##0">
                  <c:v>3.7417708748099083</c:v>
                </c:pt>
                <c:pt idx="6" formatCode="#\ ##0">
                  <c:v>4.4858461110893355</c:v>
                </c:pt>
                <c:pt idx="7" formatCode="#\ ##0">
                  <c:v>4.2422547963497124</c:v>
                </c:pt>
                <c:pt idx="8" formatCode="#\ ##0">
                  <c:v>1.1780984103165082</c:v>
                </c:pt>
                <c:pt idx="10" formatCode="#\ ##0">
                  <c:v>2.7279368620677911</c:v>
                </c:pt>
                <c:pt idx="11" formatCode="#\ ##0">
                  <c:v>4.1687399509691812</c:v>
                </c:pt>
              </c:numCache>
            </c:numRef>
          </c:val>
          <c:extLst>
            <c:ext xmlns:c16="http://schemas.microsoft.com/office/drawing/2014/chart" uri="{C3380CC4-5D6E-409C-BE32-E72D297353CC}">
              <c16:uniqueId val="{00000006-04E4-4985-AB14-B33D751C7BF5}"/>
            </c:ext>
          </c:extLst>
        </c:ser>
        <c:ser>
          <c:idx val="6"/>
          <c:order val="6"/>
          <c:tx>
            <c:strRef>
              <c:f>Blad1!$H$1</c:f>
              <c:strCache>
                <c:ptCount val="1"/>
                <c:pt idx="0">
                  <c:v>Tveksam, vet ej</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Blad1!$A$2:$A$13</c:f>
              <c:strCache>
                <c:ptCount val="12"/>
                <c:pt idx="0">
                  <c:v>Total</c:v>
                </c:pt>
                <c:pt idx="2">
                  <c:v>Man</c:v>
                </c:pt>
                <c:pt idx="3">
                  <c:v>Kvinna</c:v>
                </c:pt>
                <c:pt idx="5">
                  <c:v>18-29 år</c:v>
                </c:pt>
                <c:pt idx="6">
                  <c:v>30-49 år</c:v>
                </c:pt>
                <c:pt idx="7">
                  <c:v>50-64 år</c:v>
                </c:pt>
                <c:pt idx="8">
                  <c:v>65-79 år</c:v>
                </c:pt>
                <c:pt idx="10">
                  <c:v>Sthlm/Gbg/Malmö</c:v>
                </c:pt>
                <c:pt idx="11">
                  <c:v>Övriga Sverige</c:v>
                </c:pt>
              </c:strCache>
            </c:strRef>
          </c:cat>
          <c:val>
            <c:numRef>
              <c:f>Blad1!$H$2:$H$13</c:f>
              <c:numCache>
                <c:formatCode>General</c:formatCode>
                <c:ptCount val="12"/>
                <c:pt idx="0" formatCode="#\ ##0">
                  <c:v>2.5389808805398286</c:v>
                </c:pt>
                <c:pt idx="2" formatCode="#\ ##0">
                  <c:v>3.2771252497055188</c:v>
                </c:pt>
                <c:pt idx="3" formatCode="#\ ##0">
                  <c:v>2</c:v>
                </c:pt>
                <c:pt idx="5" formatCode="#\ ##0">
                  <c:v>3.8025308155530917</c:v>
                </c:pt>
                <c:pt idx="6" formatCode="#\ ##0">
                  <c:v>2.4549406580525766</c:v>
                </c:pt>
                <c:pt idx="7" formatCode="#\ ##0">
                  <c:v>2.2448969981744336</c:v>
                </c:pt>
                <c:pt idx="8" formatCode="#\ ##0">
                  <c:v>1.7186191066651604</c:v>
                </c:pt>
                <c:pt idx="10" formatCode="#\ ##0">
                  <c:v>2.2096002764681786</c:v>
                </c:pt>
                <c:pt idx="11" formatCode="#\ ##0">
                  <c:v>2.7474396088353616</c:v>
                </c:pt>
              </c:numCache>
            </c:numRef>
          </c:val>
          <c:extLst>
            <c:ext xmlns:c16="http://schemas.microsoft.com/office/drawing/2014/chart" uri="{C3380CC4-5D6E-409C-BE32-E72D297353CC}">
              <c16:uniqueId val="{00000007-04E4-4985-AB14-B33D751C7BF5}"/>
            </c:ext>
          </c:extLst>
        </c:ser>
        <c:dLbls>
          <c:showLegendKey val="0"/>
          <c:showVal val="0"/>
          <c:showCatName val="0"/>
          <c:showSerName val="0"/>
          <c:showPercent val="0"/>
          <c:showBubbleSize val="0"/>
        </c:dLbls>
        <c:gapWidth val="30"/>
        <c:overlap val="100"/>
        <c:axId val="1555972816"/>
        <c:axId val="1555968240"/>
      </c:barChart>
      <c:catAx>
        <c:axId val="15559728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SE"/>
          </a:p>
        </c:txPr>
        <c:crossAx val="1555968240"/>
        <c:crosses val="autoZero"/>
        <c:auto val="1"/>
        <c:lblAlgn val="ctr"/>
        <c:lblOffset val="100"/>
        <c:noMultiLvlLbl val="0"/>
      </c:catAx>
      <c:valAx>
        <c:axId val="1555968240"/>
        <c:scaling>
          <c:orientation val="minMax"/>
          <c:max val="100"/>
        </c:scaling>
        <c:delete val="1"/>
        <c:axPos val="t"/>
        <c:numFmt formatCode="#\ ##0" sourceLinked="1"/>
        <c:majorTickMark val="out"/>
        <c:minorTickMark val="none"/>
        <c:tickLblPos val="nextTo"/>
        <c:crossAx val="1555972816"/>
        <c:crosses val="autoZero"/>
        <c:crossBetween val="between"/>
      </c:valAx>
      <c:spPr>
        <a:noFill/>
        <a:ln>
          <a:noFill/>
        </a:ln>
        <a:effectLst/>
      </c:spPr>
    </c:plotArea>
    <c:legend>
      <c:legendPos val="t"/>
      <c:layout>
        <c:manualLayout>
          <c:xMode val="edge"/>
          <c:yMode val="edge"/>
          <c:x val="5.1107607963084153E-2"/>
          <c:y val="2.5396825396825397E-2"/>
          <c:w val="0.89999993023161706"/>
          <c:h val="6.119335083114610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19/04/2023</a:t>
            </a:fld>
            <a:endParaRPr lang="en-GB" dirty="0"/>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dirty="0"/>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17/04/2023</a:t>
            </a:fld>
            <a:endParaRPr lang="en-GB" dirty="0"/>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dirty="0"/>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dirty="0"/>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dirty="0"/>
              <a:t>Click to add text</a:t>
            </a:r>
          </a:p>
        </p:txBody>
      </p:sp>
      <p:pic>
        <p:nvPicPr>
          <p:cNvPr id="10" name="Graphic 9">
            <a:extLst>
              <a:ext uri="{FF2B5EF4-FFF2-40B4-BE49-F238E27FC236}">
                <a16:creationId xmlns:a16="http://schemas.microsoft.com/office/drawing/2014/main" id="{627A7CFF-8E24-4D60-AE5C-748A17297E8D}"/>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0000" y="550011"/>
            <a:ext cx="3822035" cy="375189"/>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C663FF8D-64DD-4010-AE45-653AA6EF4619}"/>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0000" y="550011"/>
            <a:ext cx="3822035" cy="375189"/>
          </a:xfrm>
          <a:prstGeom prst="rect">
            <a:avLst/>
          </a:prstGeom>
        </p:spPr>
      </p:pic>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sv-SE" dirty="0"/>
              <a:t>Klicka på ikonen för att lägga till en bild</a:t>
            </a:r>
            <a:endParaRPr lang="en-GB" dirty="0"/>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dirty="0"/>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dirty="0"/>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4213475" y="1490401"/>
            <a:ext cx="63612" cy="4500000"/>
          </a:xfrm>
          <a:prstGeom prst="rect">
            <a:avLst/>
          </a:prstGeom>
        </p:spPr>
      </p:pic>
    </p:spTree>
    <p:extLst>
      <p:ext uri="{BB962C8B-B14F-4D97-AF65-F5344CB8AC3E}">
        <p14:creationId xmlns:p14="http://schemas.microsoft.com/office/powerpoint/2010/main" val="129033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dirty="0"/>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dirty="0"/>
              <a:t>Click to add text</a:t>
            </a:r>
          </a:p>
        </p:txBody>
      </p:sp>
      <p:pic>
        <p:nvPicPr>
          <p:cNvPr id="10" name="Graphic 9">
            <a:extLst>
              <a:ext uri="{FF2B5EF4-FFF2-40B4-BE49-F238E27FC236}">
                <a16:creationId xmlns:a16="http://schemas.microsoft.com/office/drawing/2014/main" id="{CD56B10C-50DE-4C0C-9D07-227023EA6D71}"/>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0000" y="559185"/>
            <a:ext cx="3822035" cy="375349"/>
          </a:xfrm>
          <a:prstGeom prst="rect">
            <a:avLst/>
          </a:prstGeom>
        </p:spPr>
      </p:pic>
    </p:spTree>
    <p:extLst>
      <p:ext uri="{BB962C8B-B14F-4D97-AF65-F5344CB8AC3E}">
        <p14:creationId xmlns:p14="http://schemas.microsoft.com/office/powerpoint/2010/main" val="371051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sv-SE" dirty="0"/>
              <a:t>Klicka på ikonen för att lägga till en bild</a:t>
            </a:r>
            <a:endParaRPr lang="en-GB" dirty="0"/>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dirty="0"/>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dirty="0"/>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213475" y="1490401"/>
            <a:ext cx="63612" cy="4500000"/>
          </a:xfrm>
          <a:prstGeom prst="rect">
            <a:avLst/>
          </a:prstGeom>
        </p:spPr>
      </p:pic>
      <p:pic>
        <p:nvPicPr>
          <p:cNvPr id="8" name="Graphic 7">
            <a:extLst>
              <a:ext uri="{FF2B5EF4-FFF2-40B4-BE49-F238E27FC236}">
                <a16:creationId xmlns:a16="http://schemas.microsoft.com/office/drawing/2014/main" id="{E5848CE3-CA96-4D12-B109-B08D0F94DE4B}"/>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0000" y="559185"/>
            <a:ext cx="3822035" cy="375349"/>
          </a:xfrm>
          <a:prstGeom prst="rect">
            <a:avLst/>
          </a:prstGeom>
        </p:spPr>
      </p:pic>
    </p:spTree>
    <p:extLst>
      <p:ext uri="{BB962C8B-B14F-4D97-AF65-F5344CB8AC3E}">
        <p14:creationId xmlns:p14="http://schemas.microsoft.com/office/powerpoint/2010/main" val="148071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a:ln w="12700">
            <a:noFill/>
          </a:ln>
          <a:extLst>
            <a:ext uri="{91240B29-F687-4F45-9708-019B960494DF}">
              <a14:hiddenLine xmlns:a14="http://schemas.microsoft.com/office/drawing/2010/main" w="0">
                <a:solidFill>
                  <a:srgbClr val="FFFFFF"/>
                </a:solidFill>
              </a14:hiddenLine>
            </a:ext>
          </a:extLst>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dirty="0"/>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a:ln w="12700">
            <a:noFill/>
          </a:ln>
          <a:extLst>
            <a:ext uri="{91240B29-F687-4F45-9708-019B960494DF}">
              <a14:hiddenLine xmlns:a14="http://schemas.microsoft.com/office/drawing/2010/main" w="0">
                <a:solidFill>
                  <a:srgbClr val="FFFFFF"/>
                </a:solidFill>
              </a14:hiddenLine>
            </a:ext>
          </a:extLst>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dirty="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dirty="0"/>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dirty="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endParaRPr lang="en-GB" dirty="0"/>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dirty="0"/>
              <a:t>Click to add subtitle</a:t>
            </a:r>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296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241348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2421295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120853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a:xfrm>
            <a:off x="10856913" y="6390000"/>
            <a:ext cx="969962" cy="19685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a:xfrm>
            <a:off x="3272400" y="6390000"/>
            <a:ext cx="7495200" cy="1980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endParaRPr lang="en-GB" dirty="0"/>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418301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dirty="0"/>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166183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a:xfrm>
            <a:off x="10856913" y="6390000"/>
            <a:ext cx="969962" cy="19685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a:xfrm>
            <a:off x="3272400" y="6390000"/>
            <a:ext cx="7495200" cy="1980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endParaRPr lang="en-GB" dirty="0"/>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401638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278848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1055749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425416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2880084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dirty="0"/>
              <a:t>Click to add text</a:t>
            </a:r>
            <a:endParaRPr lang="en-GB" dirty="0"/>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325029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sv-SE" dirty="0"/>
              <a:t>Klicka på ikonen för att lägga till en bild</a:t>
            </a:r>
            <a:endParaRPr lang="en-GB" dirty="0"/>
          </a:p>
        </p:txBody>
      </p:sp>
    </p:spTree>
    <p:extLst>
      <p:ext uri="{BB962C8B-B14F-4D97-AF65-F5344CB8AC3E}">
        <p14:creationId xmlns:p14="http://schemas.microsoft.com/office/powerpoint/2010/main" val="37645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endParaRPr lang="en-GB" dirty="0"/>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sv-SE" dirty="0"/>
              <a:t>Klicka på ikonen för att lägga till en bild</a:t>
            </a:r>
            <a:endParaRPr lang="en-GB" dirty="0"/>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dirty="0"/>
              <a:t>Click to add title</a:t>
            </a:r>
            <a:endParaRPr lang="en-GB" dirty="0"/>
          </a:p>
        </p:txBody>
      </p:sp>
    </p:spTree>
    <p:extLst>
      <p:ext uri="{BB962C8B-B14F-4D97-AF65-F5344CB8AC3E}">
        <p14:creationId xmlns:p14="http://schemas.microsoft.com/office/powerpoint/2010/main" val="9255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1506370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3175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4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a:xfrm>
            <a:off x="10856913" y="6390000"/>
            <a:ext cx="969962" cy="19685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a:xfrm>
            <a:off x="3272400" y="6390000"/>
            <a:ext cx="7495200" cy="1980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p>
            <a:endParaRPr lang="en-GB" dirty="0"/>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a:prstGeom prst="rect">
            <a:avLst/>
          </a:prstGeom>
          <a:ln w="12700">
            <a:noFill/>
          </a:ln>
          <a:extLst>
            <a:ext uri="{91240B29-F687-4F45-9708-019B960494DF}">
              <a14:hiddenLine xmlns:a14="http://schemas.microsoft.com/office/drawing/2010/main" w="0">
                <a:solidFill>
                  <a:srgbClr val="FFFFFF"/>
                </a:solidFill>
              </a14:hiddenLine>
            </a:ext>
          </a:extLst>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1667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1269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2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7263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0106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1 x content + heading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87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8213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2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16837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8717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3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dirty="0"/>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9847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6885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4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5580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5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9308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5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6874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6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295"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08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885"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518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6474"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5982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6 x content + headings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endParaRPr lang="en-GB" dirty="0"/>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295" y="1708149"/>
            <a:ext cx="17604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295"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0800" y="1708150"/>
            <a:ext cx="17604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08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885" y="1708149"/>
            <a:ext cx="17604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885"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5180" y="1708150"/>
            <a:ext cx="17604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518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6474" y="1708150"/>
            <a:ext cx="1760400" cy="604800"/>
          </a:xfrm>
        </p:spPr>
        <p:txBody>
          <a:bodyPr/>
          <a:lstStyle>
            <a:lvl1pPr>
              <a:defRPr b="1"/>
            </a:lvl1pPr>
          </a:lstStyle>
          <a:p>
            <a:pPr lvl="0"/>
            <a:r>
              <a:rPr lang="en-US" dirty="0"/>
              <a:t>Click to add text</a:t>
            </a:r>
            <a:endParaRPr lang="en-GB" dirty="0"/>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6474"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2089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09502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sv-SE" noProof="0"/>
              <a:t>Click to add title</a:t>
            </a:r>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69192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sv-SE" noProof="0"/>
              <a:t>Click to add title</a:t>
            </a:r>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endParaRPr lang="en-GB" dirty="0"/>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dirty="0"/>
              <a:t>Click to add subtitle</a:t>
            </a:r>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617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a:ln w="12700">
            <a:noFill/>
          </a:ln>
          <a:extLst>
            <a:ext uri="{91240B29-F687-4F45-9708-019B960494DF}">
              <a14:hiddenLine xmlns:a14="http://schemas.microsoft.com/office/drawing/2010/main" w="0">
                <a:solidFill>
                  <a:srgbClr val="FFFFFF"/>
                </a:solidFill>
              </a14:hiddenLine>
            </a:ext>
          </a:extLst>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dirty="0"/>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a:ln w="12700">
            <a:noFill/>
          </a:ln>
          <a:extLst>
            <a:ext uri="{91240B29-F687-4F45-9708-019B960494DF}">
              <a14:hiddenLine xmlns:a14="http://schemas.microsoft.com/office/drawing/2010/main" w="0">
                <a:solidFill>
                  <a:srgbClr val="FFFFFF"/>
                </a:solidFill>
              </a14:hiddenLine>
            </a:ext>
          </a:extLst>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dirty="0"/>
              <a:t>No.</a:t>
            </a:r>
          </a:p>
        </p:txBody>
      </p:sp>
    </p:spTree>
    <p:extLst>
      <p:ext uri="{BB962C8B-B14F-4D97-AF65-F5344CB8AC3E}">
        <p14:creationId xmlns:p14="http://schemas.microsoft.com/office/powerpoint/2010/main" val="164483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72637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ashboard expor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6FF685-0455-410C-BAD6-9C18A6B827C5}"/>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C42994E6-33EF-41B4-9B8F-14CDAEC3A969}"/>
              </a:ext>
            </a:extLst>
          </p:cNvPr>
          <p:cNvSpPr>
            <a:spLocks noGrp="1"/>
          </p:cNvSpPr>
          <p:nvPr>
            <p:ph type="ftr" sz="quarter" idx="11"/>
          </p:nvPr>
        </p:nvSpPr>
        <p:spPr/>
        <p:txBody>
          <a:bodyPr/>
          <a:lstStyle/>
          <a:p>
            <a:endParaRPr lang="en-GB" dirty="0"/>
          </a:p>
        </p:txBody>
      </p:sp>
      <p:sp>
        <p:nvSpPr>
          <p:cNvPr id="6" name="Content Placeholder 5">
            <a:extLst>
              <a:ext uri="{FF2B5EF4-FFF2-40B4-BE49-F238E27FC236}">
                <a16:creationId xmlns:a16="http://schemas.microsoft.com/office/drawing/2014/main" id="{68E51B97-D115-41B0-A593-DB194CD06371}"/>
              </a:ext>
            </a:extLst>
          </p:cNvPr>
          <p:cNvSpPr>
            <a:spLocks noGrp="1"/>
          </p:cNvSpPr>
          <p:nvPr>
            <p:ph sz="quarter" idx="12" hasCustomPrompt="1"/>
          </p:nvPr>
        </p:nvSpPr>
        <p:spPr>
          <a:xfrm>
            <a:off x="360000" y="432000"/>
            <a:ext cx="9536400" cy="5281200"/>
          </a:xfrm>
        </p:spPr>
        <p:txBody>
          <a:bodyPr/>
          <a:lstStyle>
            <a:lvl1pPr>
              <a:defRPr/>
            </a:lvl1pPr>
          </a:lstStyle>
          <a:p>
            <a:pPr lvl="0"/>
            <a:r>
              <a:rPr lang="en-US" dirty="0"/>
              <a:t>Click to add content</a:t>
            </a:r>
          </a:p>
        </p:txBody>
      </p:sp>
      <p:sp>
        <p:nvSpPr>
          <p:cNvPr id="8" name="Text Placeholder 7">
            <a:extLst>
              <a:ext uri="{FF2B5EF4-FFF2-40B4-BE49-F238E27FC236}">
                <a16:creationId xmlns:a16="http://schemas.microsoft.com/office/drawing/2014/main" id="{8956DFF0-F399-4C7B-9862-88E481176C81}"/>
              </a:ext>
            </a:extLst>
          </p:cNvPr>
          <p:cNvSpPr>
            <a:spLocks noGrp="1"/>
          </p:cNvSpPr>
          <p:nvPr>
            <p:ph type="body" sz="quarter" idx="13" hasCustomPrompt="1"/>
          </p:nvPr>
        </p:nvSpPr>
        <p:spPr>
          <a:xfrm>
            <a:off x="10062000" y="432000"/>
            <a:ext cx="1764000" cy="52812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6704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image" Target="../media/image2.sv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1.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ags" Target="../tags/tag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43.xml"/><Relationship Id="rId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0B1B74FE-04A0-4A5B-ACF7-602403FD2D45}"/>
              </a:ext>
            </a:extLst>
          </p:cNvPr>
          <p:cNvPicPr>
            <a:picLocks noChangeAspect="1"/>
          </p:cNvPicPr>
          <p:nvPr userDrawn="1"/>
        </p:nvPicPr>
        <p:blipFill>
          <a:blip r:embed="rId28" cstate="hq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359999" y="6387324"/>
            <a:ext cx="2113425" cy="207464"/>
          </a:xfrm>
          <a:prstGeom prst="rect">
            <a:avLst/>
          </a:prstGeom>
        </p:spPr>
      </p:pic>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dirty="0"/>
              <a:t>Click to add title</a:t>
            </a:r>
            <a:endParaRPr lang="en-GB" dirty="0"/>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grpSp>
        <p:nvGrpSpPr>
          <p:cNvPr id="2" name="Group 1"/>
          <p:cNvGrpSpPr/>
          <p:nvPr userDrawn="1"/>
        </p:nvGrpSpPr>
        <p:grpSpPr>
          <a:xfrm>
            <a:off x="-1143000" y="-600255"/>
            <a:ext cx="13680281" cy="6913023"/>
            <a:chOff x="-1143000" y="-600255"/>
            <a:chExt cx="13680281" cy="6913023"/>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5" name="Straight Connector 4"/>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98" name="Straight Connector 97"/>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4" name="Straight Connector 103"/>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7" name="Straight Connector 106"/>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sp>
          <p:nvSpPr>
            <p:cNvPr id="33" name="TextBox 32">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34" name="TextBox 33">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endParaRPr lang="en-GB" dirty="0"/>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7"/>
            </p:custDataLst>
          </p:nvPr>
        </p:nvCxnSpPr>
        <p:spPr>
          <a:xfrm>
            <a:off x="360000" y="6120000"/>
            <a:ext cx="11474161"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819" r:id="rId2"/>
    <p:sldLayoutId id="2147483821" r:id="rId3"/>
    <p:sldLayoutId id="2147483820" r:id="rId4"/>
    <p:sldLayoutId id="2147483697" r:id="rId5"/>
    <p:sldLayoutId id="2147483696"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 id="2147483775" r:id="rId21"/>
    <p:sldLayoutId id="2147483776" r:id="rId22"/>
    <p:sldLayoutId id="2147483825" r:id="rId23"/>
    <p:sldLayoutId id="2147483826" r:id="rId24"/>
    <p:sldLayoutId id="214748382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userDrawn="1">
          <p15:clr>
            <a:srgbClr val="F26B43"/>
          </p15:clr>
        </p15:guide>
        <p15:guide id="14" pos="7453"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guide id="39" orient="horz" pos="387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dirty="0"/>
              <a:t>Click to add title</a:t>
            </a:r>
            <a:endParaRPr lang="en-GB" dirty="0"/>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3" name="Footer Placeholder 2">
            <a:extLst>
              <a:ext uri="{FF2B5EF4-FFF2-40B4-BE49-F238E27FC236}">
                <a16:creationId xmlns:a16="http://schemas.microsoft.com/office/drawing/2014/main" id="{1115639F-9E76-41B0-BB57-8F8A1F600167}"/>
              </a:ext>
            </a:extLst>
          </p:cNvPr>
          <p:cNvSpPr>
            <a:spLocks noGrp="1"/>
          </p:cNvSpPr>
          <p:nvPr userDrawn="1">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endParaRPr lang="en-GB" dirty="0"/>
          </a:p>
        </p:txBody>
      </p:sp>
      <p:cxnSp>
        <p:nvCxnSpPr>
          <p:cNvPr id="33" name="Straight Connector 32">
            <a:extLst>
              <a:ext uri="{FF2B5EF4-FFF2-40B4-BE49-F238E27FC236}">
                <a16:creationId xmlns:a16="http://schemas.microsoft.com/office/drawing/2014/main" id="{81FD9D1B-8E5A-447D-B2D0-15FF23DD7EDA}"/>
              </a:ext>
            </a:extLst>
          </p:cNvPr>
          <p:cNvCxnSpPr>
            <a:cxnSpLocks/>
          </p:cNvCxnSpPr>
          <p:nvPr userDrawn="1">
            <p:custDataLst>
              <p:tags r:id="rId19"/>
            </p:custDataLst>
          </p:nvPr>
        </p:nvCxnSpPr>
        <p:spPr>
          <a:xfrm>
            <a:off x="360000" y="6120000"/>
            <a:ext cx="11474161" cy="0"/>
          </a:xfrm>
          <a:prstGeom prst="line">
            <a:avLst/>
          </a:prstGeom>
          <a:ln w="38100">
            <a:solidFill>
              <a:srgbClr val="333333"/>
            </a:solidFill>
            <a:tailEnd type="non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7AF91A0-A869-4C9D-8D84-C843E57FF9C6}"/>
              </a:ext>
            </a:extLst>
          </p:cNvPr>
          <p:cNvGrpSpPr/>
          <p:nvPr userDrawn="1"/>
        </p:nvGrpSpPr>
        <p:grpSpPr>
          <a:xfrm>
            <a:off x="-1143000" y="-600255"/>
            <a:ext cx="13680281" cy="6916199"/>
            <a:chOff x="-1143000" y="-600255"/>
            <a:chExt cx="13680281" cy="6916199"/>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5" name="Straight Connector 4"/>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98" name="Straight Connector 97"/>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4" name="Straight Connector 103"/>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7" name="Straight Connector 106"/>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cxnSp>
          <p:nvCxnSpPr>
            <p:cNvPr id="34" name="Straight Connector 33">
              <a:extLst>
                <a:ext uri="{FF2B5EF4-FFF2-40B4-BE49-F238E27FC236}">
                  <a16:creationId xmlns:a16="http://schemas.microsoft.com/office/drawing/2014/main" id="{4C819980-719E-42BA-84AA-491FF69717D9}"/>
                </a:ext>
              </a:extLst>
            </p:cNvPr>
            <p:cNvCxnSpPr/>
            <p:nvPr userDrawn="1"/>
          </p:nvCxnSpPr>
          <p:spPr>
            <a:xfrm>
              <a:off x="-256200" y="614540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D636BE3-4FEE-45BA-A183-BCB80C007E10}"/>
                </a:ext>
              </a:extLst>
            </p:cNvPr>
            <p:cNvSpPr txBox="1"/>
            <p:nvPr userDrawn="1"/>
          </p:nvSpPr>
          <p:spPr>
            <a:xfrm>
              <a:off x="-747711" y="6069722"/>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36" name="TextBox 35">
              <a:extLst>
                <a:ext uri="{FF2B5EF4-FFF2-40B4-BE49-F238E27FC236}">
                  <a16:creationId xmlns:a16="http://schemas.microsoft.com/office/drawing/2014/main" id="{92FC16A6-CA4F-4B0F-B25C-7772D09D7351}"/>
                </a:ext>
              </a:extLst>
            </p:cNvPr>
            <p:cNvSpPr txBox="1"/>
            <p:nvPr userDrawn="1"/>
          </p:nvSpPr>
          <p:spPr>
            <a:xfrm>
              <a:off x="-1143000" y="6192833"/>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pic>
        <p:nvPicPr>
          <p:cNvPr id="39" name="Graphic 38">
            <a:extLst>
              <a:ext uri="{FF2B5EF4-FFF2-40B4-BE49-F238E27FC236}">
                <a16:creationId xmlns:a16="http://schemas.microsoft.com/office/drawing/2014/main" id="{8BB52150-3836-45D1-84B7-BD51F21ABC68}"/>
              </a:ext>
            </a:extLst>
          </p:cNvPr>
          <p:cNvPicPr>
            <a:picLocks noChangeAspect="1"/>
          </p:cNvPicPr>
          <p:nvPr userDrawn="1"/>
        </p:nvPicPr>
        <p:blipFill>
          <a:blip r:embed="rId20" cstate="hq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359999" y="6387324"/>
            <a:ext cx="2113425" cy="207464"/>
          </a:xfrm>
          <a:prstGeom prst="rect">
            <a:avLst/>
          </a:prstGeom>
        </p:spPr>
      </p:pic>
    </p:spTree>
    <p:extLst>
      <p:ext uri="{BB962C8B-B14F-4D97-AF65-F5344CB8AC3E}">
        <p14:creationId xmlns:p14="http://schemas.microsoft.com/office/powerpoint/2010/main" val="1444036230"/>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800" r:id="rId13"/>
    <p:sldLayoutId id="2147483823" r:id="rId14"/>
    <p:sldLayoutId id="2147483824" r:id="rId15"/>
    <p:sldLayoutId id="2147483828" r:id="rId16"/>
    <p:sldLayoutId id="214748382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dirty="0"/>
              <a:t>Click to add title</a:t>
            </a:r>
            <a:endParaRPr lang="en-GB" dirty="0"/>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5" name="Straight Connector 4"/>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98" name="Straight Connector 97"/>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4" name="Straight Connector 103"/>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7" name="Straight Connector 106"/>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endParaRPr lang="en-GB" dirty="0"/>
          </a:p>
        </p:txBody>
      </p:sp>
      <p:cxnSp>
        <p:nvCxnSpPr>
          <p:cNvPr id="33" name="Straight Connector 32">
            <a:extLst>
              <a:ext uri="{FF2B5EF4-FFF2-40B4-BE49-F238E27FC236}">
                <a16:creationId xmlns:a16="http://schemas.microsoft.com/office/drawing/2014/main" id="{BB75DB98-1BD1-4926-8750-16657B153BE4}"/>
              </a:ext>
            </a:extLst>
          </p:cNvPr>
          <p:cNvCxnSpPr>
            <a:cxnSpLocks/>
          </p:cNvCxnSpPr>
          <p:nvPr userDrawn="1"/>
        </p:nvCxnSpPr>
        <p:spPr>
          <a:xfrm>
            <a:off x="360000" y="6120000"/>
            <a:ext cx="11474161"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6" name="Graphic 35">
            <a:extLst>
              <a:ext uri="{FF2B5EF4-FFF2-40B4-BE49-F238E27FC236}">
                <a16:creationId xmlns:a16="http://schemas.microsoft.com/office/drawing/2014/main" id="{51EFF64D-56FF-4E06-9FB0-8CB53F13EE8E}"/>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59999" y="6387324"/>
            <a:ext cx="2113425" cy="207464"/>
          </a:xfrm>
          <a:prstGeom prst="rect">
            <a:avLst/>
          </a:prstGeom>
        </p:spPr>
      </p:pic>
    </p:spTree>
    <p:extLst>
      <p:ext uri="{BB962C8B-B14F-4D97-AF65-F5344CB8AC3E}">
        <p14:creationId xmlns:p14="http://schemas.microsoft.com/office/powerpoint/2010/main" val="797071749"/>
      </p:ext>
    </p:extLst>
  </p:cSld>
  <p:clrMap bg1="lt1" tx1="dk1" bg2="lt2" tx2="dk2" accent1="accent1" accent2="accent2" accent3="accent3" accent4="accent4" accent5="accent5" accent6="accent6" hlink="hlink" folHlink="folHlink"/>
  <p:sldLayoutIdLst>
    <p:sldLayoutId id="2147483817"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3.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25.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slideLayout" Target="../slideLayouts/slideLayout24.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chart" Target="../charts/chart12.xml"/><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977715-B9B2-4E67-AF45-3C05410A696E}"/>
              </a:ext>
            </a:extLst>
          </p:cNvPr>
          <p:cNvSpPr>
            <a:spLocks noGrp="1"/>
          </p:cNvSpPr>
          <p:nvPr>
            <p:ph type="ctrTitle"/>
          </p:nvPr>
        </p:nvSpPr>
        <p:spPr/>
        <p:txBody>
          <a:bodyPr/>
          <a:lstStyle/>
          <a:p>
            <a:r>
              <a:rPr lang="sv-SE" dirty="0"/>
              <a:t>Klimatbarometern 2023</a:t>
            </a:r>
          </a:p>
        </p:txBody>
      </p:sp>
      <p:sp>
        <p:nvSpPr>
          <p:cNvPr id="4" name="Subtitle 3">
            <a:extLst>
              <a:ext uri="{FF2B5EF4-FFF2-40B4-BE49-F238E27FC236}">
                <a16:creationId xmlns:a16="http://schemas.microsoft.com/office/drawing/2014/main" id="{0CA576C0-A9D9-4F35-9841-4201B861750B}"/>
              </a:ext>
            </a:extLst>
          </p:cNvPr>
          <p:cNvSpPr>
            <a:spLocks noGrp="1"/>
          </p:cNvSpPr>
          <p:nvPr>
            <p:ph type="subTitle" idx="1"/>
          </p:nvPr>
        </p:nvSpPr>
        <p:spPr/>
        <p:txBody>
          <a:bodyPr/>
          <a:lstStyle/>
          <a:p>
            <a:r>
              <a:rPr lang="sv-SE" dirty="0"/>
              <a:t>Världsnaturfonden WWF</a:t>
            </a:r>
          </a:p>
        </p:txBody>
      </p:sp>
      <p:sp>
        <p:nvSpPr>
          <p:cNvPr id="5" name="Text Placeholder 4">
            <a:extLst>
              <a:ext uri="{FF2B5EF4-FFF2-40B4-BE49-F238E27FC236}">
                <a16:creationId xmlns:a16="http://schemas.microsoft.com/office/drawing/2014/main" id="{ADB253F4-9DC7-4D9E-8416-9F7301F53A1A}"/>
              </a:ext>
            </a:extLst>
          </p:cNvPr>
          <p:cNvSpPr>
            <a:spLocks noGrp="1"/>
          </p:cNvSpPr>
          <p:nvPr>
            <p:ph type="body" sz="quarter" idx="20"/>
          </p:nvPr>
        </p:nvSpPr>
        <p:spPr/>
        <p:txBody>
          <a:bodyPr/>
          <a:lstStyle/>
          <a:p>
            <a:r>
              <a:rPr lang="sv-SE" dirty="0"/>
              <a:t>14 april 2023</a:t>
            </a:r>
          </a:p>
        </p:txBody>
      </p:sp>
      <p:pic>
        <p:nvPicPr>
          <p:cNvPr id="6" name="Platshållare för bild 5" descr="En bild som visar gräs, utomhus, blomma, växt&#10;&#10;Automatiskt genererad beskrivning">
            <a:extLst>
              <a:ext uri="{FF2B5EF4-FFF2-40B4-BE49-F238E27FC236}">
                <a16:creationId xmlns:a16="http://schemas.microsoft.com/office/drawing/2014/main" id="{1C5DA575-A4CC-85D3-1022-7F11CA4ABD2B}"/>
              </a:ext>
            </a:extLst>
          </p:cNvPr>
          <p:cNvPicPr>
            <a:picLocks noGrp="1" noChangeAspect="1"/>
          </p:cNvPicPr>
          <p:nvPr>
            <p:ph type="pic" sz="quarter" idx="19"/>
          </p:nvPr>
        </p:nvPicPr>
        <p:blipFill>
          <a:blip r:embed="rId2" cstate="hq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81205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99D27F-BA25-4120-AECD-ED23F8734EA5}"/>
              </a:ext>
            </a:extLst>
          </p:cNvPr>
          <p:cNvSpPr>
            <a:spLocks noGrp="1"/>
          </p:cNvSpPr>
          <p:nvPr>
            <p:ph type="title"/>
          </p:nvPr>
        </p:nvSpPr>
        <p:spPr/>
        <p:txBody>
          <a:bodyPr/>
          <a:lstStyle/>
          <a:p>
            <a:r>
              <a:rPr lang="sv-SE" dirty="0"/>
              <a:t>Om undersökningen</a:t>
            </a:r>
          </a:p>
        </p:txBody>
      </p:sp>
      <p:sp>
        <p:nvSpPr>
          <p:cNvPr id="5" name="Platshållare för text 4">
            <a:extLst>
              <a:ext uri="{FF2B5EF4-FFF2-40B4-BE49-F238E27FC236}">
                <a16:creationId xmlns:a16="http://schemas.microsoft.com/office/drawing/2014/main" id="{855D6368-55BF-4AEF-A452-1B600DECC982}"/>
              </a:ext>
            </a:extLst>
          </p:cNvPr>
          <p:cNvSpPr>
            <a:spLocks noGrp="1"/>
          </p:cNvSpPr>
          <p:nvPr>
            <p:ph type="body" sz="quarter" idx="12"/>
          </p:nvPr>
        </p:nvSpPr>
        <p:spPr>
          <a:xfrm>
            <a:off x="359999" y="1743074"/>
            <a:ext cx="5626800" cy="3297925"/>
          </a:xfrm>
        </p:spPr>
        <p:txBody>
          <a:bodyPr/>
          <a:lstStyle/>
          <a:p>
            <a:pPr>
              <a:buSzPct val="100000"/>
            </a:pPr>
            <a:r>
              <a:rPr lang="sv-SE" sz="1400" b="1" dirty="0"/>
              <a:t>Målgrupp: </a:t>
            </a:r>
            <a:r>
              <a:rPr lang="sv-SE" sz="1400" dirty="0"/>
              <a:t>Svenska allmänheten 18-79 år</a:t>
            </a:r>
          </a:p>
          <a:p>
            <a:pPr>
              <a:buSzPct val="100000"/>
            </a:pPr>
            <a:r>
              <a:rPr lang="sv-SE" sz="1400" b="1" dirty="0"/>
              <a:t>Metod: </a:t>
            </a:r>
            <a:r>
              <a:rPr lang="sv-SE" sz="1400" dirty="0"/>
              <a:t>Webbpanel </a:t>
            </a:r>
          </a:p>
          <a:p>
            <a:pPr>
              <a:buSzPct val="100000"/>
            </a:pPr>
            <a:r>
              <a:rPr lang="sv-SE" sz="1400" b="1" dirty="0"/>
              <a:t>Fältperiod: </a:t>
            </a:r>
            <a:r>
              <a:rPr lang="sv-SE" sz="1400" dirty="0"/>
              <a:t>16-27 mars 2023</a:t>
            </a:r>
          </a:p>
          <a:p>
            <a:pPr>
              <a:buSzPct val="100000"/>
            </a:pPr>
            <a:r>
              <a:rPr lang="sv-SE" sz="1400" b="1" dirty="0"/>
              <a:t>Antal intervjuer: </a:t>
            </a:r>
            <a:r>
              <a:rPr lang="sv-SE" sz="1400" dirty="0"/>
              <a:t>2 186 intervjuer </a:t>
            </a:r>
          </a:p>
          <a:p>
            <a:pPr>
              <a:buSzPct val="100000"/>
            </a:pPr>
            <a:r>
              <a:rPr lang="sv-SE" sz="1400" b="1" dirty="0"/>
              <a:t>Om undersökningen: </a:t>
            </a:r>
            <a:r>
              <a:rPr lang="sv-SE" sz="1400" dirty="0"/>
              <a:t>Undersökningen har genomförts av Kantar Public på uppdrag av Världsnaturfonden WWF. Den bygger på lite mer än 2000 intervjuer med svenska allmänheten 18-79 år och är riksrepresentativ. Datainsamlingen genomfördes i den slumpmässigt rekryterade Sifopanelen mellan 16-27 mars 2023.</a:t>
            </a:r>
          </a:p>
          <a:p>
            <a:pPr>
              <a:buSzPct val="100000"/>
            </a:pPr>
            <a:r>
              <a:rPr lang="sv-SE" sz="1400" b="1" dirty="0"/>
              <a:t>Om rapporten och resultatet: </a:t>
            </a:r>
            <a:r>
              <a:rPr lang="sv-SE" sz="1400" dirty="0"/>
              <a:t>Andelarna som nämns i rapporten vid skalfrågor är en sammanslagning av de positiva respektive de negativa andelarna. Resultatet har i efterhand vägts på kön, ålder och region. </a:t>
            </a:r>
          </a:p>
          <a:p>
            <a:pPr>
              <a:buSzPct val="100000"/>
            </a:pPr>
            <a:endParaRPr lang="sv-SE" sz="1400" dirty="0"/>
          </a:p>
        </p:txBody>
      </p:sp>
      <p:sp>
        <p:nvSpPr>
          <p:cNvPr id="7" name="Platshållare för sidfot 3">
            <a:extLst>
              <a:ext uri="{FF2B5EF4-FFF2-40B4-BE49-F238E27FC236}">
                <a16:creationId xmlns:a16="http://schemas.microsoft.com/office/drawing/2014/main" id="{AA19E0D6-5C81-1E14-A855-B1464879998F}"/>
              </a:ext>
            </a:extLst>
          </p:cNvPr>
          <p:cNvSpPr>
            <a:spLocks noGrp="1"/>
          </p:cNvSpPr>
          <p:nvPr>
            <p:ph type="ftr" sz="quarter" idx="11"/>
          </p:nvPr>
        </p:nvSpPr>
        <p:spPr>
          <a:xfrm>
            <a:off x="3272400" y="6390000"/>
            <a:ext cx="7495200" cy="198000"/>
          </a:xfrm>
        </p:spPr>
        <p:txBody>
          <a:bodyPr/>
          <a:lstStyle/>
          <a:p>
            <a:r>
              <a:rPr lang="sv-SE" dirty="0"/>
              <a:t>Klimatbarometern 2023</a:t>
            </a:r>
          </a:p>
        </p:txBody>
      </p:sp>
      <p:pic>
        <p:nvPicPr>
          <p:cNvPr id="11" name="Bildobjekt 10">
            <a:extLst>
              <a:ext uri="{FF2B5EF4-FFF2-40B4-BE49-F238E27FC236}">
                <a16:creationId xmlns:a16="http://schemas.microsoft.com/office/drawing/2014/main" id="{1A722DA0-AADB-4AE1-6074-2CA7A6679A8D}"/>
              </a:ext>
            </a:extLst>
          </p:cNvPr>
          <p:cNvPicPr>
            <a:picLocks noChangeAspect="1"/>
          </p:cNvPicPr>
          <p:nvPr/>
        </p:nvPicPr>
        <p:blipFill>
          <a:blip r:embed="rId2"/>
          <a:stretch>
            <a:fillRect/>
          </a:stretch>
        </p:blipFill>
        <p:spPr>
          <a:xfrm>
            <a:off x="7039761" y="1692672"/>
            <a:ext cx="3952875" cy="3838575"/>
          </a:xfrm>
          <a:prstGeom prst="rect">
            <a:avLst/>
          </a:prstGeom>
        </p:spPr>
      </p:pic>
      <p:sp>
        <p:nvSpPr>
          <p:cNvPr id="3" name="Platshållare för bildnummer 2">
            <a:extLst>
              <a:ext uri="{FF2B5EF4-FFF2-40B4-BE49-F238E27FC236}">
                <a16:creationId xmlns:a16="http://schemas.microsoft.com/office/drawing/2014/main" id="{7964478A-BE97-C564-80E7-5C0DB7EECCD7}"/>
              </a:ext>
            </a:extLst>
          </p:cNvPr>
          <p:cNvSpPr>
            <a:spLocks noGrp="1"/>
          </p:cNvSpPr>
          <p:nvPr>
            <p:ph type="sldNum" sz="quarter" idx="10"/>
          </p:nvPr>
        </p:nvSpPr>
        <p:spPr/>
        <p:txBody>
          <a:bodyPr/>
          <a:lstStyle/>
          <a:p>
            <a:fld id="{4034BEE3-566C-4068-A777-C3A4762E861B}" type="slidenum">
              <a:rPr lang="en-GB" smtClean="0"/>
              <a:pPr/>
              <a:t>2</a:t>
            </a:fld>
            <a:endParaRPr lang="en-GB" dirty="0"/>
          </a:p>
        </p:txBody>
      </p:sp>
    </p:spTree>
    <p:extLst>
      <p:ext uri="{BB962C8B-B14F-4D97-AF65-F5344CB8AC3E}">
        <p14:creationId xmlns:p14="http://schemas.microsoft.com/office/powerpoint/2010/main" val="258292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träd&#10;&#10;Automatiskt genererad beskrivning">
            <a:extLst>
              <a:ext uri="{FF2B5EF4-FFF2-40B4-BE49-F238E27FC236}">
                <a16:creationId xmlns:a16="http://schemas.microsoft.com/office/drawing/2014/main" id="{C967FB02-E469-E0FB-978C-C89AEF6F9315}"/>
              </a:ext>
            </a:extLst>
          </p:cNvPr>
          <p:cNvPicPr>
            <a:picLocks noChangeAspect="1"/>
          </p:cNvPicPr>
          <p:nvPr/>
        </p:nvPicPr>
        <p:blipFill>
          <a:blip r:embed="rId2"/>
          <a:stretch>
            <a:fillRect/>
          </a:stretch>
        </p:blipFill>
        <p:spPr>
          <a:xfrm>
            <a:off x="0" y="0"/>
            <a:ext cx="12192000" cy="6858000"/>
          </a:xfrm>
          <a:prstGeom prst="rect">
            <a:avLst/>
          </a:prstGeom>
        </p:spPr>
      </p:pic>
      <p:sp>
        <p:nvSpPr>
          <p:cNvPr id="2" name="Platshållare för text 1">
            <a:extLst>
              <a:ext uri="{FF2B5EF4-FFF2-40B4-BE49-F238E27FC236}">
                <a16:creationId xmlns:a16="http://schemas.microsoft.com/office/drawing/2014/main" id="{69A341DF-1685-3D78-18C0-7EC4976A03CB}"/>
              </a:ext>
            </a:extLst>
          </p:cNvPr>
          <p:cNvSpPr>
            <a:spLocks noGrp="1"/>
          </p:cNvSpPr>
          <p:nvPr>
            <p:ph type="body" sz="quarter" idx="15"/>
          </p:nvPr>
        </p:nvSpPr>
        <p:spPr/>
        <p:txBody>
          <a:bodyPr/>
          <a:lstStyle/>
          <a:p>
            <a:r>
              <a:rPr lang="sv-SE" dirty="0">
                <a:solidFill>
                  <a:schemeClr val="bg1"/>
                </a:solidFill>
              </a:rPr>
              <a:t>Samhällsföreteelser och oro</a:t>
            </a:r>
          </a:p>
        </p:txBody>
      </p:sp>
      <p:sp>
        <p:nvSpPr>
          <p:cNvPr id="3" name="Platshållare för text 2">
            <a:extLst>
              <a:ext uri="{FF2B5EF4-FFF2-40B4-BE49-F238E27FC236}">
                <a16:creationId xmlns:a16="http://schemas.microsoft.com/office/drawing/2014/main" id="{D598DC3E-EE41-7015-C23C-B7EE2315ACD6}"/>
              </a:ext>
            </a:extLst>
          </p:cNvPr>
          <p:cNvSpPr>
            <a:spLocks noGrp="1"/>
          </p:cNvSpPr>
          <p:nvPr>
            <p:ph type="body" sz="quarter" idx="16"/>
          </p:nvPr>
        </p:nvSpPr>
        <p:spPr/>
        <p:txBody>
          <a:bodyPr/>
          <a:lstStyle/>
          <a:p>
            <a:r>
              <a:rPr lang="sv-SE" dirty="0">
                <a:solidFill>
                  <a:schemeClr val="bg1"/>
                </a:solidFill>
              </a:rPr>
              <a:t>1</a:t>
            </a:r>
          </a:p>
        </p:txBody>
      </p:sp>
    </p:spTree>
    <p:extLst>
      <p:ext uri="{BB962C8B-B14F-4D97-AF65-F5344CB8AC3E}">
        <p14:creationId xmlns:p14="http://schemas.microsoft.com/office/powerpoint/2010/main" val="22194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B09A5D-1C38-467E-8D3E-4DB6B8265AF3}"/>
              </a:ext>
            </a:extLst>
          </p:cNvPr>
          <p:cNvSpPr>
            <a:spLocks noGrp="1"/>
          </p:cNvSpPr>
          <p:nvPr>
            <p:ph type="title"/>
          </p:nvPr>
        </p:nvSpPr>
        <p:spPr/>
        <p:txBody>
          <a:bodyPr/>
          <a:lstStyle/>
          <a:p>
            <a:r>
              <a:rPr lang="sv-SE" dirty="0"/>
              <a:t>Oron kring klimatet består i en tid där oron kring mycket annat är föränderligt</a:t>
            </a:r>
          </a:p>
        </p:txBody>
      </p:sp>
      <p:sp>
        <p:nvSpPr>
          <p:cNvPr id="4" name="Platshållare för sidfot 3">
            <a:extLst>
              <a:ext uri="{FF2B5EF4-FFF2-40B4-BE49-F238E27FC236}">
                <a16:creationId xmlns:a16="http://schemas.microsoft.com/office/drawing/2014/main" id="{73FB9F80-1F26-49F6-AE79-856BB7582814}"/>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1A6F6B0E-E155-4A50-99EF-DDD6142E4AB3}"/>
              </a:ext>
            </a:extLst>
          </p:cNvPr>
          <p:cNvSpPr>
            <a:spLocks noGrp="1"/>
          </p:cNvSpPr>
          <p:nvPr>
            <p:ph type="body" sz="quarter" idx="13"/>
          </p:nvPr>
        </p:nvSpPr>
        <p:spPr/>
        <p:txBody>
          <a:bodyPr/>
          <a:lstStyle/>
          <a:p>
            <a:r>
              <a:rPr lang="sv-SE" sz="1800" dirty="0"/>
              <a:t>Vilken eller vilka av dessa samhällsföreteelser i världen oroar dig mest? </a:t>
            </a:r>
            <a:r>
              <a:rPr lang="sv-SE" sz="1600" dirty="0"/>
              <a:t>Flera svar möjliga</a:t>
            </a:r>
            <a:endParaRPr lang="sv-SE" sz="1800" dirty="0"/>
          </a:p>
        </p:txBody>
      </p:sp>
      <p:graphicFrame>
        <p:nvGraphicFramePr>
          <p:cNvPr id="9" name="Platshållare för innehåll 8">
            <a:extLst>
              <a:ext uri="{FF2B5EF4-FFF2-40B4-BE49-F238E27FC236}">
                <a16:creationId xmlns:a16="http://schemas.microsoft.com/office/drawing/2014/main" id="{E23B1226-04C4-4B2B-9356-14CFF6CB789A}"/>
              </a:ext>
            </a:extLst>
          </p:cNvPr>
          <p:cNvGraphicFramePr>
            <a:graphicFrameLocks noGrp="1"/>
          </p:cNvGraphicFramePr>
          <p:nvPr>
            <p:ph sz="quarter" idx="14"/>
            <p:extLst>
              <p:ext uri="{D42A27DB-BD31-4B8C-83A1-F6EECF244321}">
                <p14:modId xmlns:p14="http://schemas.microsoft.com/office/powerpoint/2010/main" val="93058866"/>
              </p:ext>
            </p:extLst>
          </p:nvPr>
        </p:nvGraphicFramePr>
        <p:xfrm>
          <a:off x="6095999" y="1709738"/>
          <a:ext cx="5730875"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ruta 9">
            <a:extLst>
              <a:ext uri="{FF2B5EF4-FFF2-40B4-BE49-F238E27FC236}">
                <a16:creationId xmlns:a16="http://schemas.microsoft.com/office/drawing/2014/main" id="{F701894B-A6E8-4B50-A92D-66746C8FF54C}"/>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11" name="textruta 10">
            <a:extLst>
              <a:ext uri="{FF2B5EF4-FFF2-40B4-BE49-F238E27FC236}">
                <a16:creationId xmlns:a16="http://schemas.microsoft.com/office/drawing/2014/main" id="{DB3B2D11-4E2F-727C-FF61-0F0DD15DBBA9}"/>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7" name="Platshållare för innehåll 12">
            <a:extLst>
              <a:ext uri="{FF2B5EF4-FFF2-40B4-BE49-F238E27FC236}">
                <a16:creationId xmlns:a16="http://schemas.microsoft.com/office/drawing/2014/main" id="{31523873-0681-D0E1-199B-301518202150}"/>
              </a:ext>
            </a:extLst>
          </p:cNvPr>
          <p:cNvSpPr txBox="1">
            <a:spLocks/>
          </p:cNvSpPr>
          <p:nvPr/>
        </p:nvSpPr>
        <p:spPr>
          <a:xfrm>
            <a:off x="360363" y="1710000"/>
            <a:ext cx="5626800" cy="3999600"/>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SzPct val="100000"/>
            </a:pPr>
            <a:r>
              <a:rPr lang="sv-SE" sz="1400" dirty="0"/>
              <a:t>Oron kring militära konflikter eller krig är fortsatt det svar som den största andelen uppger, men siffran faller.</a:t>
            </a:r>
          </a:p>
          <a:p>
            <a:pPr lvl="1">
              <a:buSzPct val="100000"/>
            </a:pPr>
            <a:r>
              <a:rPr lang="sv-SE" sz="1400" dirty="0"/>
              <a:t>Detta ligger i topp både bland kvinnor och män. Däremot inte bland unga. I gruppen 18-29 år är det klimatförändringarna som toppar. Även bland unga män, trots att siffran är lägre än i andra grupper på 46 procent.</a:t>
            </a:r>
          </a:p>
          <a:p>
            <a:pPr lvl="1">
              <a:buSzPct val="100000"/>
            </a:pPr>
            <a:r>
              <a:rPr lang="sv-SE" sz="1400" dirty="0"/>
              <a:t>Unga oroar sig i högre grad över klimatförändringarna, hög arbetslöshet, ekonomisk kris fattigdom och förlust av biologisk mångfald.</a:t>
            </a:r>
          </a:p>
          <a:p>
            <a:pPr lvl="1">
              <a:buSzPct val="100000"/>
            </a:pPr>
            <a:r>
              <a:rPr lang="sv-SE" sz="1400" dirty="0"/>
              <a:t>Äldre oroar sig i högre grad för organiserad brottslighet och militära konflikter.</a:t>
            </a:r>
          </a:p>
          <a:p>
            <a:pPr lvl="1">
              <a:buSzPct val="100000"/>
            </a:pPr>
            <a:r>
              <a:rPr lang="sv-SE" sz="1400" dirty="0"/>
              <a:t>Kvinnor oroar sig generellt i högre grad än män oavsett fråga, undantaget organiserad brottslighet, hög arbetslöshet och ekonomisk kris där oron är ungefär lika stor.</a:t>
            </a:r>
          </a:p>
          <a:p>
            <a:pPr lvl="1">
              <a:buSzPct val="100000"/>
            </a:pPr>
            <a:r>
              <a:rPr lang="sv-SE" sz="1400" dirty="0"/>
              <a:t>När det gäller utbredd korruption och ökat antal flyktingar är det däremot män som i högre grad uppger att de känner oro.</a:t>
            </a:r>
          </a:p>
        </p:txBody>
      </p:sp>
      <p:sp>
        <p:nvSpPr>
          <p:cNvPr id="3" name="Platshållare för bildnummer 2">
            <a:extLst>
              <a:ext uri="{FF2B5EF4-FFF2-40B4-BE49-F238E27FC236}">
                <a16:creationId xmlns:a16="http://schemas.microsoft.com/office/drawing/2014/main" id="{AA77617A-2508-BE84-B846-A33B724CCBFC}"/>
              </a:ext>
            </a:extLst>
          </p:cNvPr>
          <p:cNvSpPr>
            <a:spLocks noGrp="1"/>
          </p:cNvSpPr>
          <p:nvPr>
            <p:ph type="sldNum" sz="quarter" idx="10"/>
          </p:nvPr>
        </p:nvSpPr>
        <p:spPr/>
        <p:txBody>
          <a:bodyPr/>
          <a:lstStyle/>
          <a:p>
            <a:fld id="{4034BEE3-566C-4068-A777-C3A4762E861B}" type="slidenum">
              <a:rPr lang="en-GB" smtClean="0"/>
              <a:pPr/>
              <a:t>4</a:t>
            </a:fld>
            <a:endParaRPr lang="en-GB" dirty="0"/>
          </a:p>
        </p:txBody>
      </p:sp>
    </p:spTree>
    <p:extLst>
      <p:ext uri="{BB962C8B-B14F-4D97-AF65-F5344CB8AC3E}">
        <p14:creationId xmlns:p14="http://schemas.microsoft.com/office/powerpoint/2010/main" val="269150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B09A5D-1C38-467E-8D3E-4DB6B8265AF3}"/>
              </a:ext>
            </a:extLst>
          </p:cNvPr>
          <p:cNvSpPr>
            <a:spLocks noGrp="1"/>
          </p:cNvSpPr>
          <p:nvPr>
            <p:ph type="title"/>
          </p:nvPr>
        </p:nvSpPr>
        <p:spPr/>
        <p:txBody>
          <a:bodyPr/>
          <a:lstStyle/>
          <a:p>
            <a:r>
              <a:rPr lang="sv-SE" dirty="0"/>
              <a:t>Klimatförändringar är det miljöproblem som oroar i högst grad</a:t>
            </a:r>
          </a:p>
        </p:txBody>
      </p:sp>
      <p:sp>
        <p:nvSpPr>
          <p:cNvPr id="4" name="Platshållare för sidfot 3">
            <a:extLst>
              <a:ext uri="{FF2B5EF4-FFF2-40B4-BE49-F238E27FC236}">
                <a16:creationId xmlns:a16="http://schemas.microsoft.com/office/drawing/2014/main" id="{73FB9F80-1F26-49F6-AE79-856BB7582814}"/>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1A6F6B0E-E155-4A50-99EF-DDD6142E4AB3}"/>
              </a:ext>
            </a:extLst>
          </p:cNvPr>
          <p:cNvSpPr>
            <a:spLocks noGrp="1"/>
          </p:cNvSpPr>
          <p:nvPr>
            <p:ph type="body" sz="quarter" idx="13"/>
          </p:nvPr>
        </p:nvSpPr>
        <p:spPr/>
        <p:txBody>
          <a:bodyPr/>
          <a:lstStyle/>
          <a:p>
            <a:r>
              <a:rPr lang="sv-SE" sz="1800" dirty="0"/>
              <a:t>Vilka miljöproblem oroar dig mest? </a:t>
            </a:r>
            <a:r>
              <a:rPr lang="sv-SE" sz="1600" dirty="0"/>
              <a:t>Max tre svar</a:t>
            </a:r>
            <a:endParaRPr lang="sv-SE" sz="1800" dirty="0"/>
          </a:p>
        </p:txBody>
      </p:sp>
      <p:graphicFrame>
        <p:nvGraphicFramePr>
          <p:cNvPr id="8" name="Platshållare för innehåll 8">
            <a:extLst>
              <a:ext uri="{FF2B5EF4-FFF2-40B4-BE49-F238E27FC236}">
                <a16:creationId xmlns:a16="http://schemas.microsoft.com/office/drawing/2014/main" id="{E2B973CD-E300-0B46-E582-5402A344B1A4}"/>
              </a:ext>
            </a:extLst>
          </p:cNvPr>
          <p:cNvGraphicFramePr>
            <a:graphicFrameLocks/>
          </p:cNvGraphicFramePr>
          <p:nvPr>
            <p:extLst>
              <p:ext uri="{D42A27DB-BD31-4B8C-83A1-F6EECF244321}">
                <p14:modId xmlns:p14="http://schemas.microsoft.com/office/powerpoint/2010/main" val="3168219100"/>
              </p:ext>
            </p:extLst>
          </p:nvPr>
        </p:nvGraphicFramePr>
        <p:xfrm>
          <a:off x="5367131" y="1709738"/>
          <a:ext cx="6459744"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11" name="Platshållare för innehåll 10">
            <a:extLst>
              <a:ext uri="{FF2B5EF4-FFF2-40B4-BE49-F238E27FC236}">
                <a16:creationId xmlns:a16="http://schemas.microsoft.com/office/drawing/2014/main" id="{A8D769CC-E3CC-AA6C-485A-9EBBDE2B4EFD}"/>
              </a:ext>
            </a:extLst>
          </p:cNvPr>
          <p:cNvSpPr>
            <a:spLocks noGrp="1"/>
          </p:cNvSpPr>
          <p:nvPr>
            <p:ph sz="quarter" idx="14"/>
          </p:nvPr>
        </p:nvSpPr>
        <p:spPr>
          <a:xfrm>
            <a:off x="360364" y="1710000"/>
            <a:ext cx="4867620" cy="3999600"/>
          </a:xfrm>
        </p:spPr>
        <p:txBody>
          <a:bodyPr/>
          <a:lstStyle/>
          <a:p>
            <a:pPr lvl="1">
              <a:buSzPct val="100000"/>
            </a:pPr>
            <a:r>
              <a:rPr lang="sv-SE" sz="1400" dirty="0"/>
              <a:t>Bland utpekade miljöproblem är det fortsatt klimatförändringar som är det som i särklass oroar flest.</a:t>
            </a:r>
          </a:p>
          <a:p>
            <a:pPr lvl="1">
              <a:buSzPct val="100000"/>
            </a:pPr>
            <a:r>
              <a:rPr lang="sv-SE" sz="1400" dirty="0"/>
              <a:t>Överfiske och invasiva arter är de två problem där män uppger att de känner en högre oro än kvinnor.</a:t>
            </a:r>
          </a:p>
          <a:p>
            <a:pPr lvl="1">
              <a:buSzPct val="100000"/>
            </a:pPr>
            <a:r>
              <a:rPr lang="sv-SE" sz="1400" dirty="0"/>
              <a:t>Inom sex olika områden uppger kvinnor i högre grad att de känner oro än män gör. De största skillnaderna återfinns när det gäller klimatförändringar samt att isarna smälter.</a:t>
            </a:r>
          </a:p>
          <a:p>
            <a:pPr lvl="1">
              <a:buSzPct val="100000"/>
            </a:pPr>
            <a:r>
              <a:rPr lang="sv-SE" sz="1400" dirty="0"/>
              <a:t>Förlust av biologisk mångfald oroar unga i betydligt högre grad än äldre. Det finns samtidigt ett antal områden där en lägre andel unga känner oro: plast och föroreningar i haven, regnskogen, utsläpp av miljögifter samt vattenbrist.</a:t>
            </a:r>
          </a:p>
          <a:p>
            <a:pPr lvl="1">
              <a:buSzPct val="100000"/>
            </a:pPr>
            <a:r>
              <a:rPr lang="sv-SE" sz="1400" dirty="0"/>
              <a:t>Det förekommer inte några större tydliga förändringar under 2023 undantaget att oron kring skövling och bränder i regnskog faller något i jämförelse med 2022.</a:t>
            </a:r>
          </a:p>
        </p:txBody>
      </p:sp>
      <p:sp>
        <p:nvSpPr>
          <p:cNvPr id="10" name="textruta 9">
            <a:extLst>
              <a:ext uri="{FF2B5EF4-FFF2-40B4-BE49-F238E27FC236}">
                <a16:creationId xmlns:a16="http://schemas.microsoft.com/office/drawing/2014/main" id="{197AFD42-73C4-C18C-F30C-5C021CCE8502}"/>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12" name="textruta 11">
            <a:extLst>
              <a:ext uri="{FF2B5EF4-FFF2-40B4-BE49-F238E27FC236}">
                <a16:creationId xmlns:a16="http://schemas.microsoft.com/office/drawing/2014/main" id="{43598ADC-4047-5BC3-82FC-9B1C001E2F26}"/>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6" name="Platshållare för bildnummer 5">
            <a:extLst>
              <a:ext uri="{FF2B5EF4-FFF2-40B4-BE49-F238E27FC236}">
                <a16:creationId xmlns:a16="http://schemas.microsoft.com/office/drawing/2014/main" id="{DC0E1DAD-817C-C389-76A6-69038E6E6C10}"/>
              </a:ext>
            </a:extLst>
          </p:cNvPr>
          <p:cNvSpPr>
            <a:spLocks noGrp="1"/>
          </p:cNvSpPr>
          <p:nvPr>
            <p:ph type="sldNum" sz="quarter" idx="10"/>
          </p:nvPr>
        </p:nvSpPr>
        <p:spPr/>
        <p:txBody>
          <a:bodyPr/>
          <a:lstStyle/>
          <a:p>
            <a:fld id="{4034BEE3-566C-4068-A777-C3A4762E861B}" type="slidenum">
              <a:rPr lang="en-GB" smtClean="0"/>
              <a:pPr/>
              <a:t>5</a:t>
            </a:fld>
            <a:endParaRPr lang="en-GB" dirty="0"/>
          </a:p>
        </p:txBody>
      </p:sp>
    </p:spTree>
    <p:extLst>
      <p:ext uri="{BB962C8B-B14F-4D97-AF65-F5344CB8AC3E}">
        <p14:creationId xmlns:p14="http://schemas.microsoft.com/office/powerpoint/2010/main" val="416104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text, utomhus&#10;&#10;Automatiskt genererad beskrivning">
            <a:extLst>
              <a:ext uri="{FF2B5EF4-FFF2-40B4-BE49-F238E27FC236}">
                <a16:creationId xmlns:a16="http://schemas.microsoft.com/office/drawing/2014/main" id="{31D85066-6DE8-81CB-CB5B-5252493EDD8D}"/>
              </a:ext>
            </a:extLst>
          </p:cNvPr>
          <p:cNvPicPr>
            <a:picLocks noChangeAspect="1"/>
          </p:cNvPicPr>
          <p:nvPr/>
        </p:nvPicPr>
        <p:blipFill>
          <a:blip r:embed="rId2"/>
          <a:stretch>
            <a:fillRect/>
          </a:stretch>
        </p:blipFill>
        <p:spPr>
          <a:xfrm>
            <a:off x="0" y="0"/>
            <a:ext cx="12192000" cy="6858000"/>
          </a:xfrm>
          <a:prstGeom prst="rect">
            <a:avLst/>
          </a:prstGeom>
        </p:spPr>
      </p:pic>
      <p:sp>
        <p:nvSpPr>
          <p:cNvPr id="2" name="Platshållare för text 1">
            <a:extLst>
              <a:ext uri="{FF2B5EF4-FFF2-40B4-BE49-F238E27FC236}">
                <a16:creationId xmlns:a16="http://schemas.microsoft.com/office/drawing/2014/main" id="{69A341DF-1685-3D78-18C0-7EC4976A03CB}"/>
              </a:ext>
            </a:extLst>
          </p:cNvPr>
          <p:cNvSpPr>
            <a:spLocks noGrp="1"/>
          </p:cNvSpPr>
          <p:nvPr>
            <p:ph type="body" sz="quarter" idx="15"/>
          </p:nvPr>
        </p:nvSpPr>
        <p:spPr/>
        <p:txBody>
          <a:bodyPr/>
          <a:lstStyle/>
          <a:p>
            <a:r>
              <a:rPr lang="sv-SE" dirty="0">
                <a:solidFill>
                  <a:schemeClr val="bg1"/>
                </a:solidFill>
              </a:rPr>
              <a:t>Makten och</a:t>
            </a:r>
          </a:p>
          <a:p>
            <a:r>
              <a:rPr lang="sv-SE" dirty="0">
                <a:solidFill>
                  <a:schemeClr val="bg1"/>
                </a:solidFill>
              </a:rPr>
              <a:t>politikerna</a:t>
            </a:r>
          </a:p>
        </p:txBody>
      </p:sp>
      <p:sp>
        <p:nvSpPr>
          <p:cNvPr id="3" name="Platshållare för text 2">
            <a:extLst>
              <a:ext uri="{FF2B5EF4-FFF2-40B4-BE49-F238E27FC236}">
                <a16:creationId xmlns:a16="http://schemas.microsoft.com/office/drawing/2014/main" id="{D598DC3E-EE41-7015-C23C-B7EE2315ACD6}"/>
              </a:ext>
            </a:extLst>
          </p:cNvPr>
          <p:cNvSpPr>
            <a:spLocks noGrp="1"/>
          </p:cNvSpPr>
          <p:nvPr>
            <p:ph type="body" sz="quarter" idx="16"/>
          </p:nvPr>
        </p:nvSpPr>
        <p:spPr/>
        <p:txBody>
          <a:bodyPr/>
          <a:lstStyle/>
          <a:p>
            <a:r>
              <a:rPr lang="sv-SE" dirty="0">
                <a:solidFill>
                  <a:schemeClr val="bg1"/>
                </a:solidFill>
              </a:rPr>
              <a:t>2</a:t>
            </a:r>
          </a:p>
        </p:txBody>
      </p:sp>
    </p:spTree>
    <p:extLst>
      <p:ext uri="{BB962C8B-B14F-4D97-AF65-F5344CB8AC3E}">
        <p14:creationId xmlns:p14="http://schemas.microsoft.com/office/powerpoint/2010/main" val="245290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7447FD9C-9281-77BB-0C25-928EF3450F7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0" y="-1"/>
            <a:ext cx="12192000" cy="6858001"/>
          </a:xfrm>
          <a:prstGeom prst="rect">
            <a:avLst/>
          </a:prstGeom>
        </p:spPr>
      </p:pic>
      <p:grpSp>
        <p:nvGrpSpPr>
          <p:cNvPr id="11" name="Group 1">
            <a:extLst>
              <a:ext uri="{FF2B5EF4-FFF2-40B4-BE49-F238E27FC236}">
                <a16:creationId xmlns:a16="http://schemas.microsoft.com/office/drawing/2014/main" id="{521E90FB-05ED-7DF4-4F44-8A1C438DE8C0}"/>
              </a:ext>
            </a:extLst>
          </p:cNvPr>
          <p:cNvGrpSpPr/>
          <p:nvPr>
            <p:custDataLst>
              <p:tags r:id="rId1"/>
            </p:custDataLst>
          </p:nvPr>
        </p:nvGrpSpPr>
        <p:grpSpPr>
          <a:xfrm>
            <a:off x="-1143000" y="-600255"/>
            <a:ext cx="13680281" cy="6913023"/>
            <a:chOff x="-1143000" y="-600255"/>
            <a:chExt cx="13680281" cy="6913023"/>
          </a:xfrm>
        </p:grpSpPr>
        <p:cxnSp>
          <p:nvCxnSpPr>
            <p:cNvPr id="12" name="Straight Connector 13">
              <a:extLst>
                <a:ext uri="{FF2B5EF4-FFF2-40B4-BE49-F238E27FC236}">
                  <a16:creationId xmlns:a16="http://schemas.microsoft.com/office/drawing/2014/main" id="{2CB7E948-362C-0336-E69C-E1E53C2211A5}"/>
                </a:ext>
              </a:extLst>
            </p:cNvPr>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14">
              <a:extLst>
                <a:ext uri="{FF2B5EF4-FFF2-40B4-BE49-F238E27FC236}">
                  <a16:creationId xmlns:a16="http://schemas.microsoft.com/office/drawing/2014/main" id="{B242B7B2-ADC6-9FF7-530C-370627FB8927}"/>
                </a:ext>
              </a:extLst>
            </p:cNvPr>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22">
              <a:extLst>
                <a:ext uri="{FF2B5EF4-FFF2-40B4-BE49-F238E27FC236}">
                  <a16:creationId xmlns:a16="http://schemas.microsoft.com/office/drawing/2014/main" id="{2ED981B5-FF05-F212-6A03-CE1E1820DE3B}"/>
                </a:ext>
              </a:extLst>
            </p:cNvPr>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26">
              <a:extLst>
                <a:ext uri="{FF2B5EF4-FFF2-40B4-BE49-F238E27FC236}">
                  <a16:creationId xmlns:a16="http://schemas.microsoft.com/office/drawing/2014/main" id="{D3FDCD19-E910-C70C-52BC-D779F1A30732}"/>
                </a:ext>
              </a:extLst>
            </p:cNvPr>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6" name="TextBox 50">
              <a:extLst>
                <a:ext uri="{FF2B5EF4-FFF2-40B4-BE49-F238E27FC236}">
                  <a16:creationId xmlns:a16="http://schemas.microsoft.com/office/drawing/2014/main" id="{A54D5A41-CF59-86D9-DA04-0ADD627A3534}"/>
                </a:ext>
              </a:extLst>
            </p:cNvPr>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17" name="TextBox 53">
              <a:extLst>
                <a:ext uri="{FF2B5EF4-FFF2-40B4-BE49-F238E27FC236}">
                  <a16:creationId xmlns:a16="http://schemas.microsoft.com/office/drawing/2014/main" id="{A72C3BD5-A8E6-AAB2-9DC9-30BC98705726}"/>
                </a:ext>
              </a:extLst>
            </p:cNvPr>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18" name="TextBox 57">
              <a:extLst>
                <a:ext uri="{FF2B5EF4-FFF2-40B4-BE49-F238E27FC236}">
                  <a16:creationId xmlns:a16="http://schemas.microsoft.com/office/drawing/2014/main" id="{B82EC8F1-708D-45D3-9395-029997F7604C}"/>
                </a:ext>
              </a:extLst>
            </p:cNvPr>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19" name="TextBox 59">
              <a:extLst>
                <a:ext uri="{FF2B5EF4-FFF2-40B4-BE49-F238E27FC236}">
                  <a16:creationId xmlns:a16="http://schemas.microsoft.com/office/drawing/2014/main" id="{87F3E32D-4C63-5789-D3BC-177E5B518D72}"/>
                </a:ext>
              </a:extLst>
            </p:cNvPr>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20" name="TextBox 71">
              <a:extLst>
                <a:ext uri="{FF2B5EF4-FFF2-40B4-BE49-F238E27FC236}">
                  <a16:creationId xmlns:a16="http://schemas.microsoft.com/office/drawing/2014/main" id="{A27B9DC9-EE5E-6303-3B6B-14A7236F1723}"/>
                </a:ext>
              </a:extLst>
            </p:cNvPr>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21" name="Straight Connector 4">
              <a:extLst>
                <a:ext uri="{FF2B5EF4-FFF2-40B4-BE49-F238E27FC236}">
                  <a16:creationId xmlns:a16="http://schemas.microsoft.com/office/drawing/2014/main" id="{C05EFC91-1DFE-8A47-00B1-0D2CBE9C90C1}"/>
                </a:ext>
              </a:extLst>
            </p:cNvPr>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22" name="TextBox 84">
              <a:extLst>
                <a:ext uri="{FF2B5EF4-FFF2-40B4-BE49-F238E27FC236}">
                  <a16:creationId xmlns:a16="http://schemas.microsoft.com/office/drawing/2014/main" id="{0F6E1E23-9B08-0514-EC87-144911FCA991}"/>
                </a:ext>
              </a:extLst>
            </p:cNvPr>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23" name="TextBox 85">
              <a:extLst>
                <a:ext uri="{FF2B5EF4-FFF2-40B4-BE49-F238E27FC236}">
                  <a16:creationId xmlns:a16="http://schemas.microsoft.com/office/drawing/2014/main" id="{52BB146E-E30D-74E2-D3AD-5C1B646D072F}"/>
                </a:ext>
              </a:extLst>
            </p:cNvPr>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24" name="TextBox 87">
              <a:extLst>
                <a:ext uri="{FF2B5EF4-FFF2-40B4-BE49-F238E27FC236}">
                  <a16:creationId xmlns:a16="http://schemas.microsoft.com/office/drawing/2014/main" id="{DCB2C880-F0F5-D8DF-A758-789F0CBC0802}"/>
                </a:ext>
              </a:extLst>
            </p:cNvPr>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25" name="TextBox 88">
              <a:extLst>
                <a:ext uri="{FF2B5EF4-FFF2-40B4-BE49-F238E27FC236}">
                  <a16:creationId xmlns:a16="http://schemas.microsoft.com/office/drawing/2014/main" id="{20B2E7ED-9D47-73E3-B0B4-955C34DD9815}"/>
                </a:ext>
              </a:extLst>
            </p:cNvPr>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26" name="Straight Connector 97">
              <a:extLst>
                <a:ext uri="{FF2B5EF4-FFF2-40B4-BE49-F238E27FC236}">
                  <a16:creationId xmlns:a16="http://schemas.microsoft.com/office/drawing/2014/main" id="{35CDD641-D17B-BB40-D192-C6469FB2753C}"/>
                </a:ext>
              </a:extLst>
            </p:cNvPr>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27" name="TextBox 98">
              <a:extLst>
                <a:ext uri="{FF2B5EF4-FFF2-40B4-BE49-F238E27FC236}">
                  <a16:creationId xmlns:a16="http://schemas.microsoft.com/office/drawing/2014/main" id="{7F74A7EC-BBC6-74BC-9867-EB3310A041FD}"/>
                </a:ext>
              </a:extLst>
            </p:cNvPr>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28" name="TextBox 100">
              <a:extLst>
                <a:ext uri="{FF2B5EF4-FFF2-40B4-BE49-F238E27FC236}">
                  <a16:creationId xmlns:a16="http://schemas.microsoft.com/office/drawing/2014/main" id="{D11A62D4-644C-94F1-9569-FE5A91A70DF9}"/>
                </a:ext>
              </a:extLst>
            </p:cNvPr>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29" name="Straight Connector 103">
              <a:extLst>
                <a:ext uri="{FF2B5EF4-FFF2-40B4-BE49-F238E27FC236}">
                  <a16:creationId xmlns:a16="http://schemas.microsoft.com/office/drawing/2014/main" id="{01268028-8160-DE94-9FB9-7CD2F99974FA}"/>
                </a:ext>
              </a:extLst>
            </p:cNvPr>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104">
              <a:extLst>
                <a:ext uri="{FF2B5EF4-FFF2-40B4-BE49-F238E27FC236}">
                  <a16:creationId xmlns:a16="http://schemas.microsoft.com/office/drawing/2014/main" id="{F076F5CD-6008-6569-15BE-2B4E14BDC0CF}"/>
                </a:ext>
              </a:extLst>
            </p:cNvPr>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1" name="TextBox 105">
              <a:extLst>
                <a:ext uri="{FF2B5EF4-FFF2-40B4-BE49-F238E27FC236}">
                  <a16:creationId xmlns:a16="http://schemas.microsoft.com/office/drawing/2014/main" id="{A3DAD74C-E3CF-4D02-8810-342387946402}"/>
                </a:ext>
              </a:extLst>
            </p:cNvPr>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32" name="Straight Connector 106">
              <a:extLst>
                <a:ext uri="{FF2B5EF4-FFF2-40B4-BE49-F238E27FC236}">
                  <a16:creationId xmlns:a16="http://schemas.microsoft.com/office/drawing/2014/main" id="{D819B3E4-08E1-27E8-371E-44DFAF90B977}"/>
                </a:ext>
              </a:extLst>
            </p:cNvPr>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3" name="Straight Connector 107">
              <a:extLst>
                <a:ext uri="{FF2B5EF4-FFF2-40B4-BE49-F238E27FC236}">
                  <a16:creationId xmlns:a16="http://schemas.microsoft.com/office/drawing/2014/main" id="{30DB978D-CE0E-C0B9-F1E4-1F8E2A16B731}"/>
                </a:ext>
              </a:extLst>
            </p:cNvPr>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34" name="TextBox 108">
              <a:extLst>
                <a:ext uri="{FF2B5EF4-FFF2-40B4-BE49-F238E27FC236}">
                  <a16:creationId xmlns:a16="http://schemas.microsoft.com/office/drawing/2014/main" id="{61349EBB-2A2B-84F7-A2EF-A0F30AC377E3}"/>
                </a:ext>
              </a:extLst>
            </p:cNvPr>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35" name="TextBox 109">
              <a:extLst>
                <a:ext uri="{FF2B5EF4-FFF2-40B4-BE49-F238E27FC236}">
                  <a16:creationId xmlns:a16="http://schemas.microsoft.com/office/drawing/2014/main" id="{93D77492-F56E-3022-71F6-FE9AA60E276E}"/>
                </a:ext>
              </a:extLst>
            </p:cNvPr>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sp>
          <p:nvSpPr>
            <p:cNvPr id="36" name="TextBox 32">
              <a:extLst>
                <a:ext uri="{FF2B5EF4-FFF2-40B4-BE49-F238E27FC236}">
                  <a16:creationId xmlns:a16="http://schemas.microsoft.com/office/drawing/2014/main" id="{1B2923D9-789E-A089-1A78-64B0A53BED92}"/>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37" name="TextBox 33">
              <a:extLst>
                <a:ext uri="{FF2B5EF4-FFF2-40B4-BE49-F238E27FC236}">
                  <a16:creationId xmlns:a16="http://schemas.microsoft.com/office/drawing/2014/main" id="{C0131DEB-45A3-6785-162C-4A2BC31BFC98}"/>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pic>
        <p:nvPicPr>
          <p:cNvPr id="38" name="Graphic 41">
            <a:extLst>
              <a:ext uri="{FF2B5EF4-FFF2-40B4-BE49-F238E27FC236}">
                <a16:creationId xmlns:a16="http://schemas.microsoft.com/office/drawing/2014/main" id="{2D40B4D7-436B-4FDE-F240-E82E6ED3069D}"/>
              </a:ext>
            </a:extLst>
          </p:cNvPr>
          <p:cNvPicPr>
            <a:picLocks noChangeAspect="1"/>
          </p:cNvPicPr>
          <p:nvPr>
            <p:custDataLst>
              <p:tags r:id="rId2"/>
            </p:custDataLst>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9999" y="6387324"/>
            <a:ext cx="2113425" cy="207464"/>
          </a:xfrm>
          <a:prstGeom prst="rect">
            <a:avLst/>
          </a:prstGeom>
        </p:spPr>
      </p:pic>
      <p:sp>
        <p:nvSpPr>
          <p:cNvPr id="2" name="Rubrik 1">
            <a:extLst>
              <a:ext uri="{FF2B5EF4-FFF2-40B4-BE49-F238E27FC236}">
                <a16:creationId xmlns:a16="http://schemas.microsoft.com/office/drawing/2014/main" id="{DA2C6D57-FE82-1A6C-E53D-446C4F0E09C9}"/>
              </a:ext>
            </a:extLst>
          </p:cNvPr>
          <p:cNvSpPr>
            <a:spLocks noGrp="1"/>
          </p:cNvSpPr>
          <p:nvPr>
            <p:ph type="title"/>
          </p:nvPr>
        </p:nvSpPr>
        <p:spPr/>
        <p:txBody>
          <a:bodyPr/>
          <a:lstStyle/>
          <a:p>
            <a:r>
              <a:rPr lang="sv-SE" dirty="0"/>
              <a:t>Instämmer i att politikerna borde göra mer</a:t>
            </a:r>
          </a:p>
        </p:txBody>
      </p:sp>
      <p:sp>
        <p:nvSpPr>
          <p:cNvPr id="4" name="Platshållare för sidfot 3">
            <a:extLst>
              <a:ext uri="{FF2B5EF4-FFF2-40B4-BE49-F238E27FC236}">
                <a16:creationId xmlns:a16="http://schemas.microsoft.com/office/drawing/2014/main" id="{E845F414-BBF2-970E-780D-539662B2B41F}"/>
              </a:ext>
            </a:extLst>
          </p:cNvPr>
          <p:cNvSpPr>
            <a:spLocks noGrp="1"/>
          </p:cNvSpPr>
          <p:nvPr>
            <p:ph type="ftr" sz="quarter" idx="11"/>
          </p:nvPr>
        </p:nvSpPr>
        <p:spPr/>
        <p:txBody>
          <a:bodyPr/>
          <a:lstStyle/>
          <a:p>
            <a:r>
              <a:rPr lang="sv-SE" dirty="0">
                <a:solidFill>
                  <a:schemeClr val="bg1"/>
                </a:solidFill>
              </a:rPr>
              <a:t>Klimatbarometern 2023</a:t>
            </a:r>
          </a:p>
        </p:txBody>
      </p:sp>
      <p:sp>
        <p:nvSpPr>
          <p:cNvPr id="5" name="Platshållare för innehåll 4">
            <a:extLst>
              <a:ext uri="{FF2B5EF4-FFF2-40B4-BE49-F238E27FC236}">
                <a16:creationId xmlns:a16="http://schemas.microsoft.com/office/drawing/2014/main" id="{5B4BCAD2-93D1-50A5-E52A-BE1F1A483A60}"/>
              </a:ext>
            </a:extLst>
          </p:cNvPr>
          <p:cNvSpPr>
            <a:spLocks noGrp="1"/>
          </p:cNvSpPr>
          <p:nvPr>
            <p:ph sz="quarter" idx="12"/>
          </p:nvPr>
        </p:nvSpPr>
        <p:spPr/>
        <p:txBody>
          <a:bodyPr/>
          <a:lstStyle/>
          <a:p>
            <a:r>
              <a:rPr lang="sv-SE" sz="2400" b="1" dirty="0"/>
              <a:t>Från </a:t>
            </a:r>
            <a:r>
              <a:rPr lang="sv-SE" sz="3600" b="1" dirty="0"/>
              <a:t>65%</a:t>
            </a:r>
            <a:r>
              <a:rPr lang="sv-SE" sz="4000" b="1" dirty="0"/>
              <a:t> </a:t>
            </a:r>
            <a:r>
              <a:rPr lang="sv-SE" sz="2400" b="1" dirty="0"/>
              <a:t>till </a:t>
            </a:r>
            <a:r>
              <a:rPr lang="sv-SE" sz="4400" b="1" dirty="0"/>
              <a:t>71% </a:t>
            </a:r>
            <a:r>
              <a:rPr lang="sv-SE" sz="2400" b="1" dirty="0"/>
              <a:t>bland alla</a:t>
            </a:r>
          </a:p>
          <a:p>
            <a:endParaRPr lang="sv-SE" sz="2400" b="1" dirty="0"/>
          </a:p>
          <a:p>
            <a:r>
              <a:rPr lang="sv-SE" sz="2400" b="1" dirty="0"/>
              <a:t>Från </a:t>
            </a:r>
            <a:r>
              <a:rPr lang="sv-SE" sz="3600" b="1" dirty="0"/>
              <a:t>60%</a:t>
            </a:r>
            <a:r>
              <a:rPr lang="sv-SE" sz="4000" b="1" dirty="0"/>
              <a:t> </a:t>
            </a:r>
            <a:r>
              <a:rPr lang="sv-SE" sz="2400" b="1" dirty="0"/>
              <a:t>till </a:t>
            </a:r>
            <a:r>
              <a:rPr lang="sv-SE" sz="4400" b="1" dirty="0"/>
              <a:t>70% </a:t>
            </a:r>
            <a:r>
              <a:rPr lang="sv-SE" sz="2400" b="1" dirty="0"/>
              <a:t>utanför storstäderna</a:t>
            </a:r>
          </a:p>
          <a:p>
            <a:endParaRPr lang="sv-SE" sz="2400" b="1" dirty="0"/>
          </a:p>
        </p:txBody>
      </p:sp>
      <p:sp>
        <p:nvSpPr>
          <p:cNvPr id="6" name="Platshållare för innehåll 5">
            <a:extLst>
              <a:ext uri="{FF2B5EF4-FFF2-40B4-BE49-F238E27FC236}">
                <a16:creationId xmlns:a16="http://schemas.microsoft.com/office/drawing/2014/main" id="{712493D3-9A25-9E73-1C0A-2C019D070E24}"/>
              </a:ext>
            </a:extLst>
          </p:cNvPr>
          <p:cNvSpPr>
            <a:spLocks noGrp="1"/>
          </p:cNvSpPr>
          <p:nvPr>
            <p:ph sz="quarter" idx="13"/>
          </p:nvPr>
        </p:nvSpPr>
        <p:spPr/>
        <p:txBody>
          <a:bodyPr/>
          <a:lstStyle/>
          <a:p>
            <a:r>
              <a:rPr lang="sv-SE" sz="2400" b="1" dirty="0"/>
              <a:t>Från </a:t>
            </a:r>
            <a:r>
              <a:rPr lang="sv-SE" sz="3600" b="1" dirty="0"/>
              <a:t>58%</a:t>
            </a:r>
            <a:r>
              <a:rPr lang="sv-SE" sz="2400" b="1" dirty="0"/>
              <a:t> till </a:t>
            </a:r>
            <a:r>
              <a:rPr lang="sv-SE" sz="4400" b="1" dirty="0"/>
              <a:t>64%</a:t>
            </a:r>
            <a:r>
              <a:rPr lang="sv-SE" sz="4800" b="1" dirty="0"/>
              <a:t> </a:t>
            </a:r>
            <a:r>
              <a:rPr lang="sv-SE" sz="2400" b="1" dirty="0"/>
              <a:t>bland män</a:t>
            </a:r>
          </a:p>
          <a:p>
            <a:endParaRPr lang="sv-SE" sz="2400" b="1" dirty="0"/>
          </a:p>
          <a:p>
            <a:r>
              <a:rPr lang="sv-SE" sz="2400" b="1" dirty="0"/>
              <a:t>Från </a:t>
            </a:r>
            <a:r>
              <a:rPr lang="sv-SE" sz="3600" b="1" dirty="0"/>
              <a:t>72%</a:t>
            </a:r>
            <a:r>
              <a:rPr lang="sv-SE" sz="4400" b="1" dirty="0"/>
              <a:t> </a:t>
            </a:r>
            <a:r>
              <a:rPr lang="sv-SE" sz="2400" b="1" dirty="0"/>
              <a:t>till </a:t>
            </a:r>
            <a:r>
              <a:rPr lang="sv-SE" sz="4400" b="1" dirty="0"/>
              <a:t>78% </a:t>
            </a:r>
            <a:r>
              <a:rPr lang="sv-SE" sz="2400" b="1" dirty="0"/>
              <a:t>bland kvinnor</a:t>
            </a:r>
          </a:p>
          <a:p>
            <a:endParaRPr lang="sv-SE" dirty="0"/>
          </a:p>
        </p:txBody>
      </p:sp>
      <p:sp>
        <p:nvSpPr>
          <p:cNvPr id="7" name="Platshållare för innehåll 6">
            <a:extLst>
              <a:ext uri="{FF2B5EF4-FFF2-40B4-BE49-F238E27FC236}">
                <a16:creationId xmlns:a16="http://schemas.microsoft.com/office/drawing/2014/main" id="{4FEAD814-8C0A-15EA-3044-9D7B49E1460F}"/>
              </a:ext>
            </a:extLst>
          </p:cNvPr>
          <p:cNvSpPr>
            <a:spLocks noGrp="1"/>
          </p:cNvSpPr>
          <p:nvPr>
            <p:ph sz="quarter" idx="14"/>
          </p:nvPr>
        </p:nvSpPr>
        <p:spPr/>
        <p:txBody>
          <a:bodyPr/>
          <a:lstStyle/>
          <a:p>
            <a:r>
              <a:rPr lang="sv-SE" sz="1800" dirty="0"/>
              <a:t>Skillnaderna bara från 2022 till 2023 är alla signifikanta</a:t>
            </a:r>
          </a:p>
          <a:p>
            <a:r>
              <a:rPr lang="sv-SE" sz="1800" dirty="0"/>
              <a:t>Förändringen drivs av allmänheten utanför storstäderna</a:t>
            </a:r>
          </a:p>
        </p:txBody>
      </p:sp>
      <p:sp>
        <p:nvSpPr>
          <p:cNvPr id="8" name="Platshållare för text 7">
            <a:extLst>
              <a:ext uri="{FF2B5EF4-FFF2-40B4-BE49-F238E27FC236}">
                <a16:creationId xmlns:a16="http://schemas.microsoft.com/office/drawing/2014/main" id="{914564CB-05B5-E490-A29B-E51B72F0ABFB}"/>
              </a:ext>
            </a:extLst>
          </p:cNvPr>
          <p:cNvSpPr>
            <a:spLocks noGrp="1"/>
          </p:cNvSpPr>
          <p:nvPr>
            <p:ph type="body" sz="quarter" idx="15"/>
          </p:nvPr>
        </p:nvSpPr>
        <p:spPr/>
        <p:txBody>
          <a:bodyPr/>
          <a:lstStyle/>
          <a:p>
            <a:r>
              <a:rPr lang="sv-SE" sz="1800" dirty="0"/>
              <a:t>Våra politiker och beslutsfattare borde göra mycket mer för att begränsa klimatförändringarna</a:t>
            </a:r>
          </a:p>
        </p:txBody>
      </p:sp>
      <p:sp>
        <p:nvSpPr>
          <p:cNvPr id="3" name="Platshållare för bildnummer 2">
            <a:extLst>
              <a:ext uri="{FF2B5EF4-FFF2-40B4-BE49-F238E27FC236}">
                <a16:creationId xmlns:a16="http://schemas.microsoft.com/office/drawing/2014/main" id="{8FC05DB2-6F57-BAB0-CD11-E9BB2D38F394}"/>
              </a:ext>
            </a:extLst>
          </p:cNvPr>
          <p:cNvSpPr>
            <a:spLocks noGrp="1"/>
          </p:cNvSpPr>
          <p:nvPr>
            <p:ph type="sldNum" sz="quarter" idx="10"/>
          </p:nvPr>
        </p:nvSpPr>
        <p:spPr/>
        <p:txBody>
          <a:bodyPr/>
          <a:lstStyle/>
          <a:p>
            <a:fld id="{4034BEE3-566C-4068-A777-C3A4762E861B}" type="slidenum">
              <a:rPr lang="en-GB" smtClean="0"/>
              <a:pPr/>
              <a:t>7</a:t>
            </a:fld>
            <a:endParaRPr lang="en-GB" dirty="0"/>
          </a:p>
        </p:txBody>
      </p:sp>
    </p:spTree>
    <p:extLst>
      <p:ext uri="{BB962C8B-B14F-4D97-AF65-F5344CB8AC3E}">
        <p14:creationId xmlns:p14="http://schemas.microsoft.com/office/powerpoint/2010/main" val="385111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B09A5D-1C38-467E-8D3E-4DB6B8265AF3}"/>
              </a:ext>
            </a:extLst>
          </p:cNvPr>
          <p:cNvSpPr>
            <a:spLocks noGrp="1"/>
          </p:cNvSpPr>
          <p:nvPr>
            <p:ph type="title"/>
          </p:nvPr>
        </p:nvSpPr>
        <p:spPr/>
        <p:txBody>
          <a:bodyPr/>
          <a:lstStyle/>
          <a:p>
            <a:r>
              <a:rPr lang="sv-SE" dirty="0"/>
              <a:t>Våtmarker går framåt bland de områden politikerna bör prioritera, hav i topp</a:t>
            </a:r>
          </a:p>
        </p:txBody>
      </p:sp>
      <p:sp>
        <p:nvSpPr>
          <p:cNvPr id="4" name="Platshållare för sidfot 3">
            <a:extLst>
              <a:ext uri="{FF2B5EF4-FFF2-40B4-BE49-F238E27FC236}">
                <a16:creationId xmlns:a16="http://schemas.microsoft.com/office/drawing/2014/main" id="{73FB9F80-1F26-49F6-AE79-856BB7582814}"/>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1A6F6B0E-E155-4A50-99EF-DDD6142E4AB3}"/>
              </a:ext>
            </a:extLst>
          </p:cNvPr>
          <p:cNvSpPr>
            <a:spLocks noGrp="1"/>
          </p:cNvSpPr>
          <p:nvPr>
            <p:ph type="body" sz="quarter" idx="13"/>
          </p:nvPr>
        </p:nvSpPr>
        <p:spPr/>
        <p:txBody>
          <a:bodyPr/>
          <a:lstStyle/>
          <a:p>
            <a:r>
              <a:rPr lang="sv-SE" sz="1800" dirty="0"/>
              <a:t>För att stärka naturen och den biologiska mångfalden, vilka områden bör politiker prioritera? </a:t>
            </a:r>
            <a:r>
              <a:rPr lang="sv-SE" sz="1600" dirty="0"/>
              <a:t>Flera svar möjliga</a:t>
            </a:r>
            <a:endParaRPr lang="sv-SE" sz="1800" dirty="0"/>
          </a:p>
        </p:txBody>
      </p:sp>
      <p:graphicFrame>
        <p:nvGraphicFramePr>
          <p:cNvPr id="8" name="Platshållare för innehåll 8">
            <a:extLst>
              <a:ext uri="{FF2B5EF4-FFF2-40B4-BE49-F238E27FC236}">
                <a16:creationId xmlns:a16="http://schemas.microsoft.com/office/drawing/2014/main" id="{F2113376-CD7B-95BB-67BB-91EF882E73BF}"/>
              </a:ext>
            </a:extLst>
          </p:cNvPr>
          <p:cNvGraphicFramePr>
            <a:graphicFrameLocks/>
          </p:cNvGraphicFramePr>
          <p:nvPr>
            <p:extLst>
              <p:ext uri="{D42A27DB-BD31-4B8C-83A1-F6EECF244321}">
                <p14:modId xmlns:p14="http://schemas.microsoft.com/office/powerpoint/2010/main" val="2994728774"/>
              </p:ext>
            </p:extLst>
          </p:nvPr>
        </p:nvGraphicFramePr>
        <p:xfrm>
          <a:off x="6095999" y="1709738"/>
          <a:ext cx="5730875"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11" name="Platshållare för innehåll 10">
            <a:extLst>
              <a:ext uri="{FF2B5EF4-FFF2-40B4-BE49-F238E27FC236}">
                <a16:creationId xmlns:a16="http://schemas.microsoft.com/office/drawing/2014/main" id="{35E4F64A-586F-E651-F589-834D79259CD6}"/>
              </a:ext>
            </a:extLst>
          </p:cNvPr>
          <p:cNvSpPr>
            <a:spLocks noGrp="1"/>
          </p:cNvSpPr>
          <p:nvPr>
            <p:ph sz="quarter" idx="14"/>
          </p:nvPr>
        </p:nvSpPr>
        <p:spPr>
          <a:xfrm>
            <a:off x="360363" y="1710000"/>
            <a:ext cx="5730875" cy="3999600"/>
          </a:xfrm>
        </p:spPr>
        <p:txBody>
          <a:bodyPr/>
          <a:lstStyle/>
          <a:p>
            <a:pPr lvl="1">
              <a:buSzPct val="100000"/>
            </a:pPr>
            <a:r>
              <a:rPr lang="sv-SE" sz="1400" dirty="0"/>
              <a:t>Hav är det område som den största delen av allmänheten anser att politikerna bör prioritera för att stärka naturen och den biologiska mångfalden. Siffran är i nivå med föregående år.</a:t>
            </a:r>
          </a:p>
          <a:p>
            <a:pPr lvl="1">
              <a:buSzPct val="100000"/>
            </a:pPr>
            <a:r>
              <a:rPr lang="sv-SE" sz="1400" dirty="0"/>
              <a:t>Skog, sötvatten och jordbruksmark tappar något i jämförelse med föregående år, men våtmarker däremot går tydligt framåt.</a:t>
            </a:r>
          </a:p>
          <a:p>
            <a:pPr lvl="1">
              <a:buSzPct val="100000"/>
            </a:pPr>
            <a:r>
              <a:rPr lang="sv-SE" sz="1400" dirty="0"/>
              <a:t>Våtmarker tillsammans med tätortsnära natur är också de områden män och kvinnor i lika hög grad anser att politikerna bör prioritera, övriga områden lyfter kvinnor fram i högre grad än män.</a:t>
            </a:r>
          </a:p>
        </p:txBody>
      </p:sp>
      <p:sp>
        <p:nvSpPr>
          <p:cNvPr id="9" name="textruta 8">
            <a:extLst>
              <a:ext uri="{FF2B5EF4-FFF2-40B4-BE49-F238E27FC236}">
                <a16:creationId xmlns:a16="http://schemas.microsoft.com/office/drawing/2014/main" id="{70D4186A-000E-8213-E5F8-81A46E4DAEBC}"/>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10" name="textruta 9">
            <a:extLst>
              <a:ext uri="{FF2B5EF4-FFF2-40B4-BE49-F238E27FC236}">
                <a16:creationId xmlns:a16="http://schemas.microsoft.com/office/drawing/2014/main" id="{42B9B2B1-70D6-0DCE-39EE-71E1409D4630}"/>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3" name="Platshållare för bildnummer 2">
            <a:extLst>
              <a:ext uri="{FF2B5EF4-FFF2-40B4-BE49-F238E27FC236}">
                <a16:creationId xmlns:a16="http://schemas.microsoft.com/office/drawing/2014/main" id="{2B0EA71F-E31C-D3A8-7372-14304387BA88}"/>
              </a:ext>
            </a:extLst>
          </p:cNvPr>
          <p:cNvSpPr>
            <a:spLocks noGrp="1"/>
          </p:cNvSpPr>
          <p:nvPr>
            <p:ph type="sldNum" sz="quarter" idx="10"/>
          </p:nvPr>
        </p:nvSpPr>
        <p:spPr/>
        <p:txBody>
          <a:bodyPr/>
          <a:lstStyle/>
          <a:p>
            <a:fld id="{4034BEE3-566C-4068-A777-C3A4762E861B}" type="slidenum">
              <a:rPr lang="en-GB" smtClean="0"/>
              <a:pPr/>
              <a:t>8</a:t>
            </a:fld>
            <a:endParaRPr lang="en-GB" dirty="0"/>
          </a:p>
        </p:txBody>
      </p:sp>
    </p:spTree>
    <p:extLst>
      <p:ext uri="{BB962C8B-B14F-4D97-AF65-F5344CB8AC3E}">
        <p14:creationId xmlns:p14="http://schemas.microsoft.com/office/powerpoint/2010/main" val="25404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latshållare för innehåll 43" descr="En bild som visar gräs, himmel, utomhus, fält&#10;&#10;Automatiskt genererad beskrivning">
            <a:extLst>
              <a:ext uri="{FF2B5EF4-FFF2-40B4-BE49-F238E27FC236}">
                <a16:creationId xmlns:a16="http://schemas.microsoft.com/office/drawing/2014/main" id="{75C6AC83-0EFA-15EE-A560-03E8688DD4C5}"/>
              </a:ext>
            </a:extLst>
          </p:cNvPr>
          <p:cNvPicPr>
            <a:picLocks noGrp="1" noChangeAspect="1"/>
          </p:cNvPicPr>
          <p:nvPr>
            <p:ph sz="quarter" idx="17"/>
          </p:nvPr>
        </p:nvPicPr>
        <p:blipFill rotWithShape="1">
          <a:blip r:embed="rId4" cstate="hqprint">
            <a:extLst>
              <a:ext uri="{28A0092B-C50C-407E-A947-70E740481C1C}">
                <a14:useLocalDpi xmlns:a14="http://schemas.microsoft.com/office/drawing/2010/main"/>
              </a:ext>
            </a:extLst>
          </a:blip>
          <a:srcRect/>
          <a:stretch/>
        </p:blipFill>
        <p:spPr>
          <a:xfrm>
            <a:off x="-1" y="-1"/>
            <a:ext cx="12192001" cy="6858001"/>
          </a:xfrm>
        </p:spPr>
      </p:pic>
      <p:sp>
        <p:nvSpPr>
          <p:cNvPr id="4" name="Platshållare för sidfot 3">
            <a:extLst>
              <a:ext uri="{FF2B5EF4-FFF2-40B4-BE49-F238E27FC236}">
                <a16:creationId xmlns:a16="http://schemas.microsoft.com/office/drawing/2014/main" id="{DABFAFA4-8A87-0D1E-C1C0-05170A4C8938}"/>
              </a:ext>
            </a:extLst>
          </p:cNvPr>
          <p:cNvSpPr>
            <a:spLocks noGrp="1"/>
          </p:cNvSpPr>
          <p:nvPr>
            <p:ph type="ftr" sz="quarter" idx="11"/>
          </p:nvPr>
        </p:nvSpPr>
        <p:spPr/>
        <p:txBody>
          <a:bodyPr/>
          <a:lstStyle/>
          <a:p>
            <a:r>
              <a:rPr lang="sv-SE" dirty="0"/>
              <a:t>Klimatbarometern 2023</a:t>
            </a:r>
          </a:p>
        </p:txBody>
      </p:sp>
      <p:grpSp>
        <p:nvGrpSpPr>
          <p:cNvPr id="45" name="Group 3">
            <a:extLst>
              <a:ext uri="{FF2B5EF4-FFF2-40B4-BE49-F238E27FC236}">
                <a16:creationId xmlns:a16="http://schemas.microsoft.com/office/drawing/2014/main" id="{85BBA40E-73EC-C0D2-ED15-F1D5B7846022}"/>
              </a:ext>
            </a:extLst>
          </p:cNvPr>
          <p:cNvGrpSpPr/>
          <p:nvPr>
            <p:custDataLst>
              <p:tags r:id="rId1"/>
            </p:custDataLst>
          </p:nvPr>
        </p:nvGrpSpPr>
        <p:grpSpPr>
          <a:xfrm>
            <a:off x="-1143000" y="-600255"/>
            <a:ext cx="13680281" cy="6916199"/>
            <a:chOff x="-1143000" y="-600255"/>
            <a:chExt cx="13680281" cy="6916199"/>
          </a:xfrm>
        </p:grpSpPr>
        <p:cxnSp>
          <p:nvCxnSpPr>
            <p:cNvPr id="46" name="Straight Connector 13">
              <a:extLst>
                <a:ext uri="{FF2B5EF4-FFF2-40B4-BE49-F238E27FC236}">
                  <a16:creationId xmlns:a16="http://schemas.microsoft.com/office/drawing/2014/main" id="{60D2A25C-F37F-1CFF-0EEB-87A219C2A7A9}"/>
                </a:ext>
              </a:extLst>
            </p:cNvPr>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47" name="Straight Connector 22">
              <a:extLst>
                <a:ext uri="{FF2B5EF4-FFF2-40B4-BE49-F238E27FC236}">
                  <a16:creationId xmlns:a16="http://schemas.microsoft.com/office/drawing/2014/main" id="{746D6D0E-C1EC-B3B2-C467-16B32742D2D5}"/>
                </a:ext>
              </a:extLst>
            </p:cNvPr>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48" name="Straight Connector 26">
              <a:extLst>
                <a:ext uri="{FF2B5EF4-FFF2-40B4-BE49-F238E27FC236}">
                  <a16:creationId xmlns:a16="http://schemas.microsoft.com/office/drawing/2014/main" id="{4919ECC6-5E46-2B19-3A36-790394D1752E}"/>
                </a:ext>
              </a:extLst>
            </p:cNvPr>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49" name="TextBox 50">
              <a:extLst>
                <a:ext uri="{FF2B5EF4-FFF2-40B4-BE49-F238E27FC236}">
                  <a16:creationId xmlns:a16="http://schemas.microsoft.com/office/drawing/2014/main" id="{2589C9DD-FF2B-218B-9997-6920C852F3EC}"/>
                </a:ext>
              </a:extLst>
            </p:cNvPr>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50" name="TextBox 53">
              <a:extLst>
                <a:ext uri="{FF2B5EF4-FFF2-40B4-BE49-F238E27FC236}">
                  <a16:creationId xmlns:a16="http://schemas.microsoft.com/office/drawing/2014/main" id="{A5CA3109-AF46-03CE-3130-25FA31303E91}"/>
                </a:ext>
              </a:extLst>
            </p:cNvPr>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51" name="TextBox 57">
              <a:extLst>
                <a:ext uri="{FF2B5EF4-FFF2-40B4-BE49-F238E27FC236}">
                  <a16:creationId xmlns:a16="http://schemas.microsoft.com/office/drawing/2014/main" id="{2157F7F2-25AC-E827-783B-117E88CADAA5}"/>
                </a:ext>
              </a:extLst>
            </p:cNvPr>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52" name="TextBox 59">
              <a:extLst>
                <a:ext uri="{FF2B5EF4-FFF2-40B4-BE49-F238E27FC236}">
                  <a16:creationId xmlns:a16="http://schemas.microsoft.com/office/drawing/2014/main" id="{295F821E-A83C-1E06-6B53-8AE12878BC15}"/>
                </a:ext>
              </a:extLst>
            </p:cNvPr>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53" name="TextBox 71">
              <a:extLst>
                <a:ext uri="{FF2B5EF4-FFF2-40B4-BE49-F238E27FC236}">
                  <a16:creationId xmlns:a16="http://schemas.microsoft.com/office/drawing/2014/main" id="{B4B4F10D-5499-CCFA-A994-42A29988CC43}"/>
                </a:ext>
              </a:extLst>
            </p:cNvPr>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54" name="Straight Connector 4">
              <a:extLst>
                <a:ext uri="{FF2B5EF4-FFF2-40B4-BE49-F238E27FC236}">
                  <a16:creationId xmlns:a16="http://schemas.microsoft.com/office/drawing/2014/main" id="{EB8C95E6-5377-74C5-893E-62EA8380EB1C}"/>
                </a:ext>
              </a:extLst>
            </p:cNvPr>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55" name="TextBox 84">
              <a:extLst>
                <a:ext uri="{FF2B5EF4-FFF2-40B4-BE49-F238E27FC236}">
                  <a16:creationId xmlns:a16="http://schemas.microsoft.com/office/drawing/2014/main" id="{2E4C5C43-DE34-4610-B6C6-F1CE76C9FAD5}"/>
                </a:ext>
              </a:extLst>
            </p:cNvPr>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56" name="TextBox 85">
              <a:extLst>
                <a:ext uri="{FF2B5EF4-FFF2-40B4-BE49-F238E27FC236}">
                  <a16:creationId xmlns:a16="http://schemas.microsoft.com/office/drawing/2014/main" id="{7E70BC59-EC61-EBBA-6974-54A152A32409}"/>
                </a:ext>
              </a:extLst>
            </p:cNvPr>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57" name="TextBox 87">
              <a:extLst>
                <a:ext uri="{FF2B5EF4-FFF2-40B4-BE49-F238E27FC236}">
                  <a16:creationId xmlns:a16="http://schemas.microsoft.com/office/drawing/2014/main" id="{C12ADAC9-2E3D-8FB6-1260-4528F98E1EB4}"/>
                </a:ext>
              </a:extLst>
            </p:cNvPr>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58" name="TextBox 88">
              <a:extLst>
                <a:ext uri="{FF2B5EF4-FFF2-40B4-BE49-F238E27FC236}">
                  <a16:creationId xmlns:a16="http://schemas.microsoft.com/office/drawing/2014/main" id="{25EFBE80-FDEA-14DC-37F2-FCAE1C6E6109}"/>
                </a:ext>
              </a:extLst>
            </p:cNvPr>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59" name="Straight Connector 97">
              <a:extLst>
                <a:ext uri="{FF2B5EF4-FFF2-40B4-BE49-F238E27FC236}">
                  <a16:creationId xmlns:a16="http://schemas.microsoft.com/office/drawing/2014/main" id="{402A0E3A-9038-822A-4BB8-BA58F888D8CA}"/>
                </a:ext>
              </a:extLst>
            </p:cNvPr>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60" name="TextBox 98">
              <a:extLst>
                <a:ext uri="{FF2B5EF4-FFF2-40B4-BE49-F238E27FC236}">
                  <a16:creationId xmlns:a16="http://schemas.microsoft.com/office/drawing/2014/main" id="{FA07A5E0-18C2-8B67-6B54-0F3B30D16877}"/>
                </a:ext>
              </a:extLst>
            </p:cNvPr>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61" name="TextBox 100">
              <a:extLst>
                <a:ext uri="{FF2B5EF4-FFF2-40B4-BE49-F238E27FC236}">
                  <a16:creationId xmlns:a16="http://schemas.microsoft.com/office/drawing/2014/main" id="{825C0365-C014-1B24-8E8A-DA7CC0013A12}"/>
                </a:ext>
              </a:extLst>
            </p:cNvPr>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62" name="Straight Connector 103">
              <a:extLst>
                <a:ext uri="{FF2B5EF4-FFF2-40B4-BE49-F238E27FC236}">
                  <a16:creationId xmlns:a16="http://schemas.microsoft.com/office/drawing/2014/main" id="{6432D7BB-85AC-1D8A-5D64-F13047ED46FC}"/>
                </a:ext>
              </a:extLst>
            </p:cNvPr>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63" name="Straight Connector 104">
              <a:extLst>
                <a:ext uri="{FF2B5EF4-FFF2-40B4-BE49-F238E27FC236}">
                  <a16:creationId xmlns:a16="http://schemas.microsoft.com/office/drawing/2014/main" id="{C8D5DB46-C6D7-2526-F513-04EE8F115406}"/>
                </a:ext>
              </a:extLst>
            </p:cNvPr>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64" name="TextBox 105">
              <a:extLst>
                <a:ext uri="{FF2B5EF4-FFF2-40B4-BE49-F238E27FC236}">
                  <a16:creationId xmlns:a16="http://schemas.microsoft.com/office/drawing/2014/main" id="{DFDA096C-E3F7-6631-64F9-853BF0A155A8}"/>
                </a:ext>
              </a:extLst>
            </p:cNvPr>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65" name="Straight Connector 106">
              <a:extLst>
                <a:ext uri="{FF2B5EF4-FFF2-40B4-BE49-F238E27FC236}">
                  <a16:creationId xmlns:a16="http://schemas.microsoft.com/office/drawing/2014/main" id="{E15AA870-FB13-EB0A-586B-F0413721980B}"/>
                </a:ext>
              </a:extLst>
            </p:cNvPr>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66" name="Straight Connector 107">
              <a:extLst>
                <a:ext uri="{FF2B5EF4-FFF2-40B4-BE49-F238E27FC236}">
                  <a16:creationId xmlns:a16="http://schemas.microsoft.com/office/drawing/2014/main" id="{FB7455D2-2AC6-7DE9-CA6C-70D55D10AF69}"/>
                </a:ext>
              </a:extLst>
            </p:cNvPr>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67" name="TextBox 108">
              <a:extLst>
                <a:ext uri="{FF2B5EF4-FFF2-40B4-BE49-F238E27FC236}">
                  <a16:creationId xmlns:a16="http://schemas.microsoft.com/office/drawing/2014/main" id="{701CE1AC-16E5-5278-C151-37030A336E63}"/>
                </a:ext>
              </a:extLst>
            </p:cNvPr>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68" name="TextBox 109">
              <a:extLst>
                <a:ext uri="{FF2B5EF4-FFF2-40B4-BE49-F238E27FC236}">
                  <a16:creationId xmlns:a16="http://schemas.microsoft.com/office/drawing/2014/main" id="{3B5FE6FB-C371-25AE-26C4-D63EE603E3C8}"/>
                </a:ext>
              </a:extLst>
            </p:cNvPr>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cxnSp>
          <p:nvCxnSpPr>
            <p:cNvPr id="69" name="Straight Connector 33">
              <a:extLst>
                <a:ext uri="{FF2B5EF4-FFF2-40B4-BE49-F238E27FC236}">
                  <a16:creationId xmlns:a16="http://schemas.microsoft.com/office/drawing/2014/main" id="{3CCA1E5B-C7E9-D641-814A-0F86C5316CDE}"/>
                </a:ext>
              </a:extLst>
            </p:cNvPr>
            <p:cNvCxnSpPr/>
            <p:nvPr userDrawn="1"/>
          </p:nvCxnSpPr>
          <p:spPr>
            <a:xfrm>
              <a:off x="-256200" y="614540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70" name="TextBox 34">
              <a:extLst>
                <a:ext uri="{FF2B5EF4-FFF2-40B4-BE49-F238E27FC236}">
                  <a16:creationId xmlns:a16="http://schemas.microsoft.com/office/drawing/2014/main" id="{7AAAE08A-1611-1482-7C3F-11DE0D89D260}"/>
                </a:ext>
              </a:extLst>
            </p:cNvPr>
            <p:cNvSpPr txBox="1"/>
            <p:nvPr userDrawn="1"/>
          </p:nvSpPr>
          <p:spPr>
            <a:xfrm>
              <a:off x="-747711" y="6069722"/>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71" name="TextBox 35">
              <a:extLst>
                <a:ext uri="{FF2B5EF4-FFF2-40B4-BE49-F238E27FC236}">
                  <a16:creationId xmlns:a16="http://schemas.microsoft.com/office/drawing/2014/main" id="{1ED7F8C0-31BF-DBC1-A110-C95FA4B71AE3}"/>
                </a:ext>
              </a:extLst>
            </p:cNvPr>
            <p:cNvSpPr txBox="1"/>
            <p:nvPr userDrawn="1"/>
          </p:nvSpPr>
          <p:spPr>
            <a:xfrm>
              <a:off x="-1143000" y="6192833"/>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pic>
        <p:nvPicPr>
          <p:cNvPr id="72" name="Graphic 38">
            <a:extLst>
              <a:ext uri="{FF2B5EF4-FFF2-40B4-BE49-F238E27FC236}">
                <a16:creationId xmlns:a16="http://schemas.microsoft.com/office/drawing/2014/main" id="{462F4F6D-42C6-1399-D42C-B20E5C411004}"/>
              </a:ext>
            </a:extLst>
          </p:cNvPr>
          <p:cNvPicPr>
            <a:picLocks noChangeAspect="1"/>
          </p:cNvPicPr>
          <p:nvPr>
            <p:custDataLst>
              <p:tags r:id="rId2"/>
            </p:custDataLst>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9999" y="6387324"/>
            <a:ext cx="2113425" cy="207464"/>
          </a:xfrm>
          <a:prstGeom prst="rect">
            <a:avLst/>
          </a:prstGeom>
        </p:spPr>
      </p:pic>
      <p:sp>
        <p:nvSpPr>
          <p:cNvPr id="2" name="Rubrik 1">
            <a:extLst>
              <a:ext uri="{FF2B5EF4-FFF2-40B4-BE49-F238E27FC236}">
                <a16:creationId xmlns:a16="http://schemas.microsoft.com/office/drawing/2014/main" id="{36A757EF-45A3-FC5A-C29A-D2933773853B}"/>
              </a:ext>
            </a:extLst>
          </p:cNvPr>
          <p:cNvSpPr>
            <a:spLocks noGrp="1"/>
          </p:cNvSpPr>
          <p:nvPr>
            <p:ph type="title"/>
          </p:nvPr>
        </p:nvSpPr>
        <p:spPr/>
        <p:txBody>
          <a:bodyPr/>
          <a:lstStyle/>
          <a:p>
            <a:r>
              <a:rPr lang="sv-SE" dirty="0">
                <a:solidFill>
                  <a:schemeClr val="tx1">
                    <a:lumMod val="50000"/>
                  </a:schemeClr>
                </a:solidFill>
              </a:rPr>
              <a:t>Klimatpolitiska åtgärder på landsbygd och i stad – kollektivtrafik förenar</a:t>
            </a:r>
          </a:p>
        </p:txBody>
      </p:sp>
      <p:sp>
        <p:nvSpPr>
          <p:cNvPr id="6" name="Platshållare för innehåll 5">
            <a:extLst>
              <a:ext uri="{FF2B5EF4-FFF2-40B4-BE49-F238E27FC236}">
                <a16:creationId xmlns:a16="http://schemas.microsoft.com/office/drawing/2014/main" id="{BC1B288B-2F94-9314-2BD1-03607A7267A9}"/>
              </a:ext>
            </a:extLst>
          </p:cNvPr>
          <p:cNvSpPr>
            <a:spLocks noGrp="1"/>
          </p:cNvSpPr>
          <p:nvPr>
            <p:ph sz="quarter" idx="13"/>
          </p:nvPr>
        </p:nvSpPr>
        <p:spPr>
          <a:xfrm>
            <a:off x="360000" y="1709512"/>
            <a:ext cx="2728800" cy="4010888"/>
          </a:xfrm>
        </p:spPr>
        <p:txBody>
          <a:bodyPr/>
          <a:lstStyle/>
          <a:p>
            <a:r>
              <a:rPr lang="sv-SE" sz="7200" dirty="0">
                <a:solidFill>
                  <a:schemeClr val="tx1">
                    <a:lumMod val="50000"/>
                  </a:schemeClr>
                </a:solidFill>
              </a:rPr>
              <a:t>30%</a:t>
            </a:r>
          </a:p>
          <a:p>
            <a:r>
              <a:rPr lang="sv-SE" dirty="0">
                <a:solidFill>
                  <a:schemeClr val="tx1">
                    <a:lumMod val="50000"/>
                  </a:schemeClr>
                </a:solidFill>
              </a:rPr>
              <a:t>Utökning av service på landsbygden som till exempel post, affär, apotek, bank</a:t>
            </a:r>
          </a:p>
        </p:txBody>
      </p:sp>
      <p:sp>
        <p:nvSpPr>
          <p:cNvPr id="8" name="Platshållare för innehåll 7">
            <a:extLst>
              <a:ext uri="{FF2B5EF4-FFF2-40B4-BE49-F238E27FC236}">
                <a16:creationId xmlns:a16="http://schemas.microsoft.com/office/drawing/2014/main" id="{8724B4F9-7AB1-BCF6-6C2A-3855D97FBAA3}"/>
              </a:ext>
            </a:extLst>
          </p:cNvPr>
          <p:cNvSpPr>
            <a:spLocks noGrp="1"/>
          </p:cNvSpPr>
          <p:nvPr>
            <p:ph sz="quarter" idx="15"/>
          </p:nvPr>
        </p:nvSpPr>
        <p:spPr>
          <a:xfrm>
            <a:off x="3272691" y="1710000"/>
            <a:ext cx="2728800" cy="4010888"/>
          </a:xfrm>
        </p:spPr>
        <p:txBody>
          <a:bodyPr/>
          <a:lstStyle/>
          <a:p>
            <a:r>
              <a:rPr lang="sv-SE" sz="7200" dirty="0">
                <a:solidFill>
                  <a:schemeClr val="tx1">
                    <a:lumMod val="50000"/>
                  </a:schemeClr>
                </a:solidFill>
              </a:rPr>
              <a:t>29%</a:t>
            </a:r>
            <a:endParaRPr lang="sv-SE" dirty="0">
              <a:solidFill>
                <a:schemeClr val="tx1">
                  <a:lumMod val="50000"/>
                </a:schemeClr>
              </a:solidFill>
            </a:endParaRPr>
          </a:p>
          <a:p>
            <a:r>
              <a:rPr lang="sv-SE" dirty="0">
                <a:solidFill>
                  <a:schemeClr val="tx1">
                    <a:lumMod val="50000"/>
                  </a:schemeClr>
                </a:solidFill>
              </a:rPr>
              <a:t>Bättre och mer frekvent kollektivtrafik på landsbygden</a:t>
            </a:r>
          </a:p>
          <a:p>
            <a:endParaRPr lang="sv-SE" dirty="0">
              <a:solidFill>
                <a:schemeClr val="tx1">
                  <a:lumMod val="50000"/>
                </a:schemeClr>
              </a:solidFill>
            </a:endParaRPr>
          </a:p>
        </p:txBody>
      </p:sp>
      <p:sp>
        <p:nvSpPr>
          <p:cNvPr id="73" name="Platshållare för innehåll 9">
            <a:extLst>
              <a:ext uri="{FF2B5EF4-FFF2-40B4-BE49-F238E27FC236}">
                <a16:creationId xmlns:a16="http://schemas.microsoft.com/office/drawing/2014/main" id="{0CDD2BBB-AF9E-C300-9D2D-2692D2A7108D}"/>
              </a:ext>
            </a:extLst>
          </p:cNvPr>
          <p:cNvSpPr txBox="1">
            <a:spLocks/>
          </p:cNvSpPr>
          <p:nvPr/>
        </p:nvSpPr>
        <p:spPr>
          <a:xfrm>
            <a:off x="6185382" y="1708876"/>
            <a:ext cx="2728800" cy="4011524"/>
          </a:xfrm>
          <a:prstGeom prst="rect">
            <a:avLst/>
          </a:prstGeom>
          <a:ln w="12700">
            <a:noFill/>
          </a:ln>
          <a:extLst>
            <a:ext uri="{91240B29-F687-4F45-9708-019B960494DF}">
              <a14:hiddenLine xmlns:a14="http://schemas.microsoft.com/office/drawing/2010/main" w="0">
                <a:solidFill>
                  <a:srgbClr val="FFFFFF"/>
                </a:solidFill>
              </a14:hiddenLine>
            </a:ext>
          </a:extLst>
        </p:spPr>
        <p:txBody>
          <a:bodyPr vert="horz" lIns="0" tIns="0" rIns="0" bIns="0" rtlCol="0" anchor="t">
            <a:noAutofit/>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7200" dirty="0">
                <a:solidFill>
                  <a:schemeClr val="tx1">
                    <a:lumMod val="50000"/>
                  </a:schemeClr>
                </a:solidFill>
              </a:rPr>
              <a:t>12%</a:t>
            </a:r>
          </a:p>
          <a:p>
            <a:r>
              <a:rPr lang="sv-SE" dirty="0">
                <a:solidFill>
                  <a:schemeClr val="tx1">
                    <a:lumMod val="50000"/>
                  </a:schemeClr>
                </a:solidFill>
              </a:rPr>
              <a:t>Bättre fibernätverk som gör det enklare att jobba hemifrån</a:t>
            </a:r>
          </a:p>
        </p:txBody>
      </p:sp>
      <p:sp>
        <p:nvSpPr>
          <p:cNvPr id="9" name="textruta 8">
            <a:extLst>
              <a:ext uri="{FF2B5EF4-FFF2-40B4-BE49-F238E27FC236}">
                <a16:creationId xmlns:a16="http://schemas.microsoft.com/office/drawing/2014/main" id="{CF52B235-5F7E-C90B-2E7B-0875C74E1593}"/>
              </a:ext>
            </a:extLst>
          </p:cNvPr>
          <p:cNvSpPr txBox="1"/>
          <p:nvPr/>
        </p:nvSpPr>
        <p:spPr>
          <a:xfrm>
            <a:off x="7056691" y="4145998"/>
            <a:ext cx="3306725" cy="830997"/>
          </a:xfrm>
          <a:prstGeom prst="rect">
            <a:avLst/>
          </a:prstGeom>
          <a:noFill/>
        </p:spPr>
        <p:txBody>
          <a:bodyPr wrap="square">
            <a:spAutoFit/>
          </a:bodyPr>
          <a:lstStyle/>
          <a:p>
            <a:r>
              <a:rPr lang="sv-SE" sz="1200" dirty="0">
                <a:solidFill>
                  <a:schemeClr val="tx1">
                    <a:lumMod val="50000"/>
                  </a:schemeClr>
                </a:solidFill>
              </a:rPr>
              <a:t>”Vilken av följande klimatpolitiska åtgärder för omställningen på landsbygden i Sverige tycker du är viktigast?”</a:t>
            </a:r>
          </a:p>
          <a:p>
            <a:r>
              <a:rPr lang="sv-SE" sz="1200" dirty="0">
                <a:solidFill>
                  <a:schemeClr val="tx1">
                    <a:lumMod val="50000"/>
                  </a:schemeClr>
                </a:solidFill>
              </a:rPr>
              <a:t>Här redovisas topp tre</a:t>
            </a:r>
          </a:p>
        </p:txBody>
      </p:sp>
      <p:sp>
        <p:nvSpPr>
          <p:cNvPr id="5" name="Platshållare för bildnummer 4">
            <a:extLst>
              <a:ext uri="{FF2B5EF4-FFF2-40B4-BE49-F238E27FC236}">
                <a16:creationId xmlns:a16="http://schemas.microsoft.com/office/drawing/2014/main" id="{A4EF8672-8806-23FF-03B6-22C08D72F64B}"/>
              </a:ext>
            </a:extLst>
          </p:cNvPr>
          <p:cNvSpPr>
            <a:spLocks noGrp="1"/>
          </p:cNvSpPr>
          <p:nvPr>
            <p:ph type="sldNum" sz="quarter" idx="10"/>
          </p:nvPr>
        </p:nvSpPr>
        <p:spPr/>
        <p:txBody>
          <a:bodyPr/>
          <a:lstStyle/>
          <a:p>
            <a:fld id="{4034BEE3-566C-4068-A777-C3A4762E861B}" type="slidenum">
              <a:rPr lang="en-GB" smtClean="0"/>
              <a:pPr/>
              <a:t>9</a:t>
            </a:fld>
            <a:endParaRPr lang="en-GB" dirty="0"/>
          </a:p>
        </p:txBody>
      </p:sp>
    </p:spTree>
    <p:extLst>
      <p:ext uri="{BB962C8B-B14F-4D97-AF65-F5344CB8AC3E}">
        <p14:creationId xmlns:p14="http://schemas.microsoft.com/office/powerpoint/2010/main" val="3513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Bildobjekt 69" descr="En bild som visar himmel, utomhus, stad, flod&#10;&#10;Automatiskt genererad beskrivning">
            <a:extLst>
              <a:ext uri="{FF2B5EF4-FFF2-40B4-BE49-F238E27FC236}">
                <a16:creationId xmlns:a16="http://schemas.microsoft.com/office/drawing/2014/main" id="{81E2BAC0-D9C4-F5EE-E986-50C92BB55D2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Platshållare för sidfot 3">
            <a:extLst>
              <a:ext uri="{FF2B5EF4-FFF2-40B4-BE49-F238E27FC236}">
                <a16:creationId xmlns:a16="http://schemas.microsoft.com/office/drawing/2014/main" id="{DABFAFA4-8A87-0D1E-C1C0-05170A4C8938}"/>
              </a:ext>
            </a:extLst>
          </p:cNvPr>
          <p:cNvSpPr>
            <a:spLocks noGrp="1"/>
          </p:cNvSpPr>
          <p:nvPr>
            <p:ph type="ftr" sz="quarter" idx="11"/>
          </p:nvPr>
        </p:nvSpPr>
        <p:spPr/>
        <p:txBody>
          <a:bodyPr/>
          <a:lstStyle/>
          <a:p>
            <a:r>
              <a:rPr lang="sv-SE" dirty="0">
                <a:solidFill>
                  <a:schemeClr val="bg1"/>
                </a:solidFill>
              </a:rPr>
              <a:t>Klimatbarometern 2023</a:t>
            </a:r>
          </a:p>
        </p:txBody>
      </p:sp>
      <p:grpSp>
        <p:nvGrpSpPr>
          <p:cNvPr id="71" name="Group 3">
            <a:extLst>
              <a:ext uri="{FF2B5EF4-FFF2-40B4-BE49-F238E27FC236}">
                <a16:creationId xmlns:a16="http://schemas.microsoft.com/office/drawing/2014/main" id="{D57432F0-4C73-3623-446A-98D76812788E}"/>
              </a:ext>
            </a:extLst>
          </p:cNvPr>
          <p:cNvGrpSpPr/>
          <p:nvPr>
            <p:custDataLst>
              <p:tags r:id="rId1"/>
            </p:custDataLst>
          </p:nvPr>
        </p:nvGrpSpPr>
        <p:grpSpPr>
          <a:xfrm>
            <a:off x="-1143000" y="-600255"/>
            <a:ext cx="13680281" cy="6916199"/>
            <a:chOff x="-1143000" y="-600255"/>
            <a:chExt cx="13680281" cy="6916199"/>
          </a:xfrm>
        </p:grpSpPr>
        <p:cxnSp>
          <p:nvCxnSpPr>
            <p:cNvPr id="72" name="Straight Connector 13">
              <a:extLst>
                <a:ext uri="{FF2B5EF4-FFF2-40B4-BE49-F238E27FC236}">
                  <a16:creationId xmlns:a16="http://schemas.microsoft.com/office/drawing/2014/main" id="{2A1813C7-5382-AD09-F433-565047FD0267}"/>
                </a:ext>
              </a:extLst>
            </p:cNvPr>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73" name="Straight Connector 22">
              <a:extLst>
                <a:ext uri="{FF2B5EF4-FFF2-40B4-BE49-F238E27FC236}">
                  <a16:creationId xmlns:a16="http://schemas.microsoft.com/office/drawing/2014/main" id="{89B2F091-7BC1-5D49-4828-42ABC0FE87A0}"/>
                </a:ext>
              </a:extLst>
            </p:cNvPr>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74" name="Straight Connector 26">
              <a:extLst>
                <a:ext uri="{FF2B5EF4-FFF2-40B4-BE49-F238E27FC236}">
                  <a16:creationId xmlns:a16="http://schemas.microsoft.com/office/drawing/2014/main" id="{7B1785CF-86DD-7153-671C-5FF97D00D2EC}"/>
                </a:ext>
              </a:extLst>
            </p:cNvPr>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75" name="TextBox 50">
              <a:extLst>
                <a:ext uri="{FF2B5EF4-FFF2-40B4-BE49-F238E27FC236}">
                  <a16:creationId xmlns:a16="http://schemas.microsoft.com/office/drawing/2014/main" id="{8729868D-F2A7-4DC4-3A17-E8A3CA3870DF}"/>
                </a:ext>
              </a:extLst>
            </p:cNvPr>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76" name="TextBox 53">
              <a:extLst>
                <a:ext uri="{FF2B5EF4-FFF2-40B4-BE49-F238E27FC236}">
                  <a16:creationId xmlns:a16="http://schemas.microsoft.com/office/drawing/2014/main" id="{13BBE67A-1373-E15E-2B59-62D645A155C9}"/>
                </a:ext>
              </a:extLst>
            </p:cNvPr>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77" name="TextBox 57">
              <a:extLst>
                <a:ext uri="{FF2B5EF4-FFF2-40B4-BE49-F238E27FC236}">
                  <a16:creationId xmlns:a16="http://schemas.microsoft.com/office/drawing/2014/main" id="{4FFDBCD0-7421-8637-C605-E3844FBE9264}"/>
                </a:ext>
              </a:extLst>
            </p:cNvPr>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78" name="TextBox 59">
              <a:extLst>
                <a:ext uri="{FF2B5EF4-FFF2-40B4-BE49-F238E27FC236}">
                  <a16:creationId xmlns:a16="http://schemas.microsoft.com/office/drawing/2014/main" id="{80134E53-FD88-1AEB-1736-1B2E240C08EC}"/>
                </a:ext>
              </a:extLst>
            </p:cNvPr>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79" name="TextBox 71">
              <a:extLst>
                <a:ext uri="{FF2B5EF4-FFF2-40B4-BE49-F238E27FC236}">
                  <a16:creationId xmlns:a16="http://schemas.microsoft.com/office/drawing/2014/main" id="{52B08FA3-B4F8-AC9B-CA9B-297A877B47B0}"/>
                </a:ext>
              </a:extLst>
            </p:cNvPr>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80" name="Straight Connector 4">
              <a:extLst>
                <a:ext uri="{FF2B5EF4-FFF2-40B4-BE49-F238E27FC236}">
                  <a16:creationId xmlns:a16="http://schemas.microsoft.com/office/drawing/2014/main" id="{7EDAF4D3-73E3-0152-DB6E-7760EF749A07}"/>
                </a:ext>
              </a:extLst>
            </p:cNvPr>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1" name="TextBox 84">
              <a:extLst>
                <a:ext uri="{FF2B5EF4-FFF2-40B4-BE49-F238E27FC236}">
                  <a16:creationId xmlns:a16="http://schemas.microsoft.com/office/drawing/2014/main" id="{7DB73A29-A6A3-8E28-1929-14B8606B4D44}"/>
                </a:ext>
              </a:extLst>
            </p:cNvPr>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2" name="TextBox 85">
              <a:extLst>
                <a:ext uri="{FF2B5EF4-FFF2-40B4-BE49-F238E27FC236}">
                  <a16:creationId xmlns:a16="http://schemas.microsoft.com/office/drawing/2014/main" id="{80B95B7E-3E22-9E57-67CB-FE4D46B48337}"/>
                </a:ext>
              </a:extLst>
            </p:cNvPr>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3" name="TextBox 87">
              <a:extLst>
                <a:ext uri="{FF2B5EF4-FFF2-40B4-BE49-F238E27FC236}">
                  <a16:creationId xmlns:a16="http://schemas.microsoft.com/office/drawing/2014/main" id="{929C6FD0-46D3-FB95-5B28-6A1D222D9D73}"/>
                </a:ext>
              </a:extLst>
            </p:cNvPr>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4" name="TextBox 88">
              <a:extLst>
                <a:ext uri="{FF2B5EF4-FFF2-40B4-BE49-F238E27FC236}">
                  <a16:creationId xmlns:a16="http://schemas.microsoft.com/office/drawing/2014/main" id="{FE26A7AA-C592-8F23-3DCC-0FB02C219223}"/>
                </a:ext>
              </a:extLst>
            </p:cNvPr>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85" name="Straight Connector 97">
              <a:extLst>
                <a:ext uri="{FF2B5EF4-FFF2-40B4-BE49-F238E27FC236}">
                  <a16:creationId xmlns:a16="http://schemas.microsoft.com/office/drawing/2014/main" id="{B56CC468-1352-E2D8-1F44-132BC176C9DB}"/>
                </a:ext>
              </a:extLst>
            </p:cNvPr>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6" name="TextBox 98">
              <a:extLst>
                <a:ext uri="{FF2B5EF4-FFF2-40B4-BE49-F238E27FC236}">
                  <a16:creationId xmlns:a16="http://schemas.microsoft.com/office/drawing/2014/main" id="{31DFAA22-AD79-D048-3C13-3DB21581BAAE}"/>
                </a:ext>
              </a:extLst>
            </p:cNvPr>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87" name="TextBox 100">
              <a:extLst>
                <a:ext uri="{FF2B5EF4-FFF2-40B4-BE49-F238E27FC236}">
                  <a16:creationId xmlns:a16="http://schemas.microsoft.com/office/drawing/2014/main" id="{6734F72E-9DC3-5FF1-78FC-6EE540953538}"/>
                </a:ext>
              </a:extLst>
            </p:cNvPr>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88" name="Straight Connector 103">
              <a:extLst>
                <a:ext uri="{FF2B5EF4-FFF2-40B4-BE49-F238E27FC236}">
                  <a16:creationId xmlns:a16="http://schemas.microsoft.com/office/drawing/2014/main" id="{748BDA1B-274C-68D0-7A76-DDE3C4235669}"/>
                </a:ext>
              </a:extLst>
            </p:cNvPr>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89" name="Straight Connector 104">
              <a:extLst>
                <a:ext uri="{FF2B5EF4-FFF2-40B4-BE49-F238E27FC236}">
                  <a16:creationId xmlns:a16="http://schemas.microsoft.com/office/drawing/2014/main" id="{5AEED363-9CA7-5937-7179-E82EDDFD0E4D}"/>
                </a:ext>
              </a:extLst>
            </p:cNvPr>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0" name="TextBox 105">
              <a:extLst>
                <a:ext uri="{FF2B5EF4-FFF2-40B4-BE49-F238E27FC236}">
                  <a16:creationId xmlns:a16="http://schemas.microsoft.com/office/drawing/2014/main" id="{12B2EAFC-5BE0-62B6-BAAF-A2F6D0B97817}"/>
                </a:ext>
              </a:extLst>
            </p:cNvPr>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91" name="Straight Connector 106">
              <a:extLst>
                <a:ext uri="{FF2B5EF4-FFF2-40B4-BE49-F238E27FC236}">
                  <a16:creationId xmlns:a16="http://schemas.microsoft.com/office/drawing/2014/main" id="{7A4C0684-4DAA-B61F-CF43-5ECE9F9960D7}"/>
                </a:ext>
              </a:extLst>
            </p:cNvPr>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92" name="Straight Connector 107">
              <a:extLst>
                <a:ext uri="{FF2B5EF4-FFF2-40B4-BE49-F238E27FC236}">
                  <a16:creationId xmlns:a16="http://schemas.microsoft.com/office/drawing/2014/main" id="{08D14484-135C-2C3A-3F74-809793D03D7D}"/>
                </a:ext>
              </a:extLst>
            </p:cNvPr>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93" name="TextBox 108">
              <a:extLst>
                <a:ext uri="{FF2B5EF4-FFF2-40B4-BE49-F238E27FC236}">
                  <a16:creationId xmlns:a16="http://schemas.microsoft.com/office/drawing/2014/main" id="{B34ADEDC-8941-D21F-195A-26BFB7F6D407}"/>
                </a:ext>
              </a:extLst>
            </p:cNvPr>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94" name="TextBox 109">
              <a:extLst>
                <a:ext uri="{FF2B5EF4-FFF2-40B4-BE49-F238E27FC236}">
                  <a16:creationId xmlns:a16="http://schemas.microsoft.com/office/drawing/2014/main" id="{64BEFAD2-EBBB-F3BF-1BC2-02C489702DA9}"/>
                </a:ext>
              </a:extLst>
            </p:cNvPr>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cxnSp>
          <p:nvCxnSpPr>
            <p:cNvPr id="95" name="Straight Connector 33">
              <a:extLst>
                <a:ext uri="{FF2B5EF4-FFF2-40B4-BE49-F238E27FC236}">
                  <a16:creationId xmlns:a16="http://schemas.microsoft.com/office/drawing/2014/main" id="{4EF677D9-AC48-7CD3-DE9A-E03815A43D80}"/>
                </a:ext>
              </a:extLst>
            </p:cNvPr>
            <p:cNvCxnSpPr/>
            <p:nvPr userDrawn="1"/>
          </p:nvCxnSpPr>
          <p:spPr>
            <a:xfrm>
              <a:off x="-256200" y="614540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96" name="TextBox 34">
              <a:extLst>
                <a:ext uri="{FF2B5EF4-FFF2-40B4-BE49-F238E27FC236}">
                  <a16:creationId xmlns:a16="http://schemas.microsoft.com/office/drawing/2014/main" id="{D5E752B4-0742-625C-A358-FE3AB45C4525}"/>
                </a:ext>
              </a:extLst>
            </p:cNvPr>
            <p:cNvSpPr txBox="1"/>
            <p:nvPr userDrawn="1"/>
          </p:nvSpPr>
          <p:spPr>
            <a:xfrm>
              <a:off x="-747711" y="6069722"/>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97" name="TextBox 35">
              <a:extLst>
                <a:ext uri="{FF2B5EF4-FFF2-40B4-BE49-F238E27FC236}">
                  <a16:creationId xmlns:a16="http://schemas.microsoft.com/office/drawing/2014/main" id="{B9E4E8FC-ECFD-714D-FDEF-350785F55549}"/>
                </a:ext>
              </a:extLst>
            </p:cNvPr>
            <p:cNvSpPr txBox="1"/>
            <p:nvPr userDrawn="1"/>
          </p:nvSpPr>
          <p:spPr>
            <a:xfrm>
              <a:off x="-1143000" y="6192833"/>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sp>
        <p:nvSpPr>
          <p:cNvPr id="2" name="Rubrik 1">
            <a:extLst>
              <a:ext uri="{FF2B5EF4-FFF2-40B4-BE49-F238E27FC236}">
                <a16:creationId xmlns:a16="http://schemas.microsoft.com/office/drawing/2014/main" id="{36A757EF-45A3-FC5A-C29A-D2933773853B}"/>
              </a:ext>
            </a:extLst>
          </p:cNvPr>
          <p:cNvSpPr>
            <a:spLocks noGrp="1"/>
          </p:cNvSpPr>
          <p:nvPr>
            <p:ph type="title"/>
          </p:nvPr>
        </p:nvSpPr>
        <p:spPr/>
        <p:txBody>
          <a:bodyPr/>
          <a:lstStyle/>
          <a:p>
            <a:r>
              <a:rPr lang="sv-SE" dirty="0"/>
              <a:t>Klimatpolitiska åtgärder på landsbygd och i stad – kollektivtrafik förenar</a:t>
            </a:r>
          </a:p>
        </p:txBody>
      </p:sp>
      <p:sp>
        <p:nvSpPr>
          <p:cNvPr id="6" name="Platshållare för innehåll 5">
            <a:extLst>
              <a:ext uri="{FF2B5EF4-FFF2-40B4-BE49-F238E27FC236}">
                <a16:creationId xmlns:a16="http://schemas.microsoft.com/office/drawing/2014/main" id="{BC1B288B-2F94-9314-2BD1-03607A7267A9}"/>
              </a:ext>
            </a:extLst>
          </p:cNvPr>
          <p:cNvSpPr>
            <a:spLocks noGrp="1"/>
          </p:cNvSpPr>
          <p:nvPr>
            <p:ph sz="quarter" idx="13"/>
          </p:nvPr>
        </p:nvSpPr>
        <p:spPr>
          <a:xfrm>
            <a:off x="360000" y="1709512"/>
            <a:ext cx="2728800" cy="4010888"/>
          </a:xfrm>
        </p:spPr>
        <p:txBody>
          <a:bodyPr/>
          <a:lstStyle/>
          <a:p>
            <a:r>
              <a:rPr lang="sv-SE" sz="7200" dirty="0"/>
              <a:t>29%</a:t>
            </a:r>
          </a:p>
          <a:p>
            <a:r>
              <a:rPr lang="sv-SE" dirty="0"/>
              <a:t>Ökad kollektivtrafik</a:t>
            </a:r>
          </a:p>
        </p:txBody>
      </p:sp>
      <p:sp>
        <p:nvSpPr>
          <p:cNvPr id="8" name="Platshållare för innehåll 7">
            <a:extLst>
              <a:ext uri="{FF2B5EF4-FFF2-40B4-BE49-F238E27FC236}">
                <a16:creationId xmlns:a16="http://schemas.microsoft.com/office/drawing/2014/main" id="{8724B4F9-7AB1-BCF6-6C2A-3855D97FBAA3}"/>
              </a:ext>
            </a:extLst>
          </p:cNvPr>
          <p:cNvSpPr>
            <a:spLocks noGrp="1"/>
          </p:cNvSpPr>
          <p:nvPr>
            <p:ph sz="quarter" idx="15"/>
          </p:nvPr>
        </p:nvSpPr>
        <p:spPr>
          <a:xfrm>
            <a:off x="3272691" y="1710000"/>
            <a:ext cx="2728800" cy="4010888"/>
          </a:xfrm>
        </p:spPr>
        <p:txBody>
          <a:bodyPr/>
          <a:lstStyle/>
          <a:p>
            <a:r>
              <a:rPr lang="sv-SE" sz="7200" dirty="0"/>
              <a:t>21%</a:t>
            </a:r>
          </a:p>
          <a:p>
            <a:r>
              <a:rPr lang="sv-SE" dirty="0"/>
              <a:t>Reseavdrag för kollektivtrafikkort och cykel mellan bostad och arbete</a:t>
            </a:r>
          </a:p>
          <a:p>
            <a:endParaRPr lang="sv-SE" dirty="0"/>
          </a:p>
        </p:txBody>
      </p:sp>
      <p:sp>
        <p:nvSpPr>
          <p:cNvPr id="10" name="Platshållare för innehåll 9">
            <a:extLst>
              <a:ext uri="{FF2B5EF4-FFF2-40B4-BE49-F238E27FC236}">
                <a16:creationId xmlns:a16="http://schemas.microsoft.com/office/drawing/2014/main" id="{9C9468D5-1883-F5FC-D492-EBCC53D65374}"/>
              </a:ext>
            </a:extLst>
          </p:cNvPr>
          <p:cNvSpPr>
            <a:spLocks noGrp="1"/>
          </p:cNvSpPr>
          <p:nvPr>
            <p:ph sz="quarter" idx="17"/>
          </p:nvPr>
        </p:nvSpPr>
        <p:spPr>
          <a:xfrm>
            <a:off x="6185382" y="1708876"/>
            <a:ext cx="2728800" cy="4011524"/>
          </a:xfrm>
        </p:spPr>
        <p:txBody>
          <a:bodyPr anchor="t"/>
          <a:lstStyle/>
          <a:p>
            <a:r>
              <a:rPr lang="sv-SE" sz="7200" dirty="0"/>
              <a:t>13%</a:t>
            </a:r>
          </a:p>
          <a:p>
            <a:r>
              <a:rPr lang="sv-SE" dirty="0"/>
              <a:t>Fler cykel- och gångbanor</a:t>
            </a:r>
          </a:p>
        </p:txBody>
      </p:sp>
      <p:sp>
        <p:nvSpPr>
          <p:cNvPr id="7" name="textruta 6">
            <a:extLst>
              <a:ext uri="{FF2B5EF4-FFF2-40B4-BE49-F238E27FC236}">
                <a16:creationId xmlns:a16="http://schemas.microsoft.com/office/drawing/2014/main" id="{12FBB46B-2236-9F0C-EA82-EB8F382AD0C7}"/>
              </a:ext>
            </a:extLst>
          </p:cNvPr>
          <p:cNvSpPr txBox="1"/>
          <p:nvPr/>
        </p:nvSpPr>
        <p:spPr>
          <a:xfrm>
            <a:off x="8119306" y="3480995"/>
            <a:ext cx="3306725" cy="646331"/>
          </a:xfrm>
          <a:prstGeom prst="rect">
            <a:avLst/>
          </a:prstGeom>
          <a:noFill/>
        </p:spPr>
        <p:txBody>
          <a:bodyPr wrap="square">
            <a:spAutoFit/>
          </a:bodyPr>
          <a:lstStyle/>
          <a:p>
            <a:r>
              <a:rPr lang="sv-SE" sz="1200" dirty="0">
                <a:solidFill>
                  <a:schemeClr val="tx1">
                    <a:lumMod val="50000"/>
                  </a:schemeClr>
                </a:solidFill>
              </a:rPr>
              <a:t>”Vilken av följande klimatpolitiska åtgärder för Sveriges städer tycker du är viktigast?”</a:t>
            </a:r>
          </a:p>
          <a:p>
            <a:r>
              <a:rPr lang="sv-SE" sz="1200" dirty="0">
                <a:solidFill>
                  <a:schemeClr val="tx1">
                    <a:lumMod val="50000"/>
                  </a:schemeClr>
                </a:solidFill>
              </a:rPr>
              <a:t>Här redovisas topp tre</a:t>
            </a:r>
          </a:p>
        </p:txBody>
      </p:sp>
      <p:sp>
        <p:nvSpPr>
          <p:cNvPr id="5" name="Platshållare för bildnummer 4">
            <a:extLst>
              <a:ext uri="{FF2B5EF4-FFF2-40B4-BE49-F238E27FC236}">
                <a16:creationId xmlns:a16="http://schemas.microsoft.com/office/drawing/2014/main" id="{DFF9438B-FA3A-B334-1B60-565D2AD03301}"/>
              </a:ext>
            </a:extLst>
          </p:cNvPr>
          <p:cNvSpPr>
            <a:spLocks noGrp="1"/>
          </p:cNvSpPr>
          <p:nvPr>
            <p:ph type="sldNum" sz="quarter" idx="10"/>
          </p:nvPr>
        </p:nvSpPr>
        <p:spPr/>
        <p:txBody>
          <a:bodyPr/>
          <a:lstStyle/>
          <a:p>
            <a:fld id="{4034BEE3-566C-4068-A777-C3A4762E861B}" type="slidenum">
              <a:rPr lang="en-GB" smtClean="0"/>
              <a:pPr/>
              <a:t>10</a:t>
            </a:fld>
            <a:endParaRPr lang="en-GB" dirty="0"/>
          </a:p>
        </p:txBody>
      </p:sp>
    </p:spTree>
    <p:extLst>
      <p:ext uri="{BB962C8B-B14F-4D97-AF65-F5344CB8AC3E}">
        <p14:creationId xmlns:p14="http://schemas.microsoft.com/office/powerpoint/2010/main" val="197060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diagram&#10;&#10;Automatiskt genererad beskrivning">
            <a:extLst>
              <a:ext uri="{FF2B5EF4-FFF2-40B4-BE49-F238E27FC236}">
                <a16:creationId xmlns:a16="http://schemas.microsoft.com/office/drawing/2014/main" id="{2DA94DA3-5F9E-C09B-09EA-3E6F0236BFA0}"/>
              </a:ext>
            </a:extLst>
          </p:cNvPr>
          <p:cNvPicPr>
            <a:picLocks noChangeAspect="1"/>
          </p:cNvPicPr>
          <p:nvPr/>
        </p:nvPicPr>
        <p:blipFill>
          <a:blip r:embed="rId2"/>
          <a:stretch>
            <a:fillRect/>
          </a:stretch>
        </p:blipFill>
        <p:spPr>
          <a:xfrm>
            <a:off x="0" y="0"/>
            <a:ext cx="12192000" cy="6858000"/>
          </a:xfrm>
          <a:prstGeom prst="rect">
            <a:avLst/>
          </a:prstGeom>
        </p:spPr>
      </p:pic>
      <p:sp>
        <p:nvSpPr>
          <p:cNvPr id="2" name="Platshållare för text 1">
            <a:extLst>
              <a:ext uri="{FF2B5EF4-FFF2-40B4-BE49-F238E27FC236}">
                <a16:creationId xmlns:a16="http://schemas.microsoft.com/office/drawing/2014/main" id="{69A341DF-1685-3D78-18C0-7EC4976A03CB}"/>
              </a:ext>
            </a:extLst>
          </p:cNvPr>
          <p:cNvSpPr>
            <a:spLocks noGrp="1"/>
          </p:cNvSpPr>
          <p:nvPr>
            <p:ph type="body" sz="quarter" idx="15"/>
          </p:nvPr>
        </p:nvSpPr>
        <p:spPr/>
        <p:txBody>
          <a:bodyPr/>
          <a:lstStyle/>
          <a:p>
            <a:r>
              <a:rPr lang="sv-SE" dirty="0">
                <a:solidFill>
                  <a:schemeClr val="bg1"/>
                </a:solidFill>
              </a:rPr>
              <a:t>Det egna ansvaret och förändrat beteende</a:t>
            </a:r>
          </a:p>
        </p:txBody>
      </p:sp>
      <p:sp>
        <p:nvSpPr>
          <p:cNvPr id="3" name="Platshållare för text 2">
            <a:extLst>
              <a:ext uri="{FF2B5EF4-FFF2-40B4-BE49-F238E27FC236}">
                <a16:creationId xmlns:a16="http://schemas.microsoft.com/office/drawing/2014/main" id="{D598DC3E-EE41-7015-C23C-B7EE2315ACD6}"/>
              </a:ext>
            </a:extLst>
          </p:cNvPr>
          <p:cNvSpPr>
            <a:spLocks noGrp="1"/>
          </p:cNvSpPr>
          <p:nvPr>
            <p:ph type="body" sz="quarter" idx="16"/>
          </p:nvPr>
        </p:nvSpPr>
        <p:spPr/>
        <p:txBody>
          <a:bodyPr/>
          <a:lstStyle/>
          <a:p>
            <a:r>
              <a:rPr lang="sv-SE" dirty="0">
                <a:solidFill>
                  <a:schemeClr val="bg1"/>
                </a:solidFill>
              </a:rPr>
              <a:t>3</a:t>
            </a:r>
          </a:p>
        </p:txBody>
      </p:sp>
    </p:spTree>
    <p:extLst>
      <p:ext uri="{BB962C8B-B14F-4D97-AF65-F5344CB8AC3E}">
        <p14:creationId xmlns:p14="http://schemas.microsoft.com/office/powerpoint/2010/main" val="39946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1B542AE4-C9FA-85EB-5780-918AAF452D1B}"/>
              </a:ext>
            </a:extLst>
          </p:cNvPr>
          <p:cNvSpPr>
            <a:spLocks noGrp="1"/>
          </p:cNvSpPr>
          <p:nvPr>
            <p:ph type="title"/>
          </p:nvPr>
        </p:nvSpPr>
        <p:spPr/>
        <p:txBody>
          <a:bodyPr/>
          <a:lstStyle/>
          <a:p>
            <a:r>
              <a:rPr lang="sv-SE" dirty="0"/>
              <a:t>Politiker och konsumenter i särklass ansvariga</a:t>
            </a:r>
          </a:p>
        </p:txBody>
      </p:sp>
      <p:sp>
        <p:nvSpPr>
          <p:cNvPr id="4" name="Platshållare för sidfot 3">
            <a:extLst>
              <a:ext uri="{FF2B5EF4-FFF2-40B4-BE49-F238E27FC236}">
                <a16:creationId xmlns:a16="http://schemas.microsoft.com/office/drawing/2014/main" id="{D3904924-8251-0235-192D-3C06DFB75D91}"/>
              </a:ext>
            </a:extLst>
          </p:cNvPr>
          <p:cNvSpPr>
            <a:spLocks noGrp="1"/>
          </p:cNvSpPr>
          <p:nvPr>
            <p:ph type="ftr" sz="quarter" idx="11"/>
          </p:nvPr>
        </p:nvSpPr>
        <p:spPr/>
        <p:txBody>
          <a:bodyPr/>
          <a:lstStyle/>
          <a:p>
            <a:r>
              <a:rPr lang="sv-SE" dirty="0"/>
              <a:t>Klimatbarometern 2023</a:t>
            </a:r>
          </a:p>
        </p:txBody>
      </p:sp>
      <p:graphicFrame>
        <p:nvGraphicFramePr>
          <p:cNvPr id="10" name="Platshållare för innehåll 9">
            <a:extLst>
              <a:ext uri="{FF2B5EF4-FFF2-40B4-BE49-F238E27FC236}">
                <a16:creationId xmlns:a16="http://schemas.microsoft.com/office/drawing/2014/main" id="{409783BA-6115-65C1-E0E2-0A88F4FF2644}"/>
              </a:ext>
            </a:extLst>
          </p:cNvPr>
          <p:cNvGraphicFramePr>
            <a:graphicFrameLocks noGrp="1"/>
          </p:cNvGraphicFramePr>
          <p:nvPr>
            <p:ph sz="quarter" idx="13"/>
            <p:custDataLst>
              <p:tags r:id="rId1"/>
            </p:custDataLst>
            <p:extLst>
              <p:ext uri="{D42A27DB-BD31-4B8C-83A1-F6EECF244321}">
                <p14:modId xmlns:p14="http://schemas.microsoft.com/office/powerpoint/2010/main" val="3287267697"/>
              </p:ext>
            </p:extLst>
          </p:nvPr>
        </p:nvGraphicFramePr>
        <p:xfrm>
          <a:off x="6200775" y="1709738"/>
          <a:ext cx="5627688" cy="3998912"/>
        </p:xfrm>
        <a:graphic>
          <a:graphicData uri="http://schemas.openxmlformats.org/drawingml/2006/chart">
            <c:chart xmlns:c="http://schemas.openxmlformats.org/drawingml/2006/chart" xmlns:r="http://schemas.openxmlformats.org/officeDocument/2006/relationships" r:id="rId3"/>
          </a:graphicData>
        </a:graphic>
      </p:graphicFrame>
      <p:sp>
        <p:nvSpPr>
          <p:cNvPr id="13" name="Platshållare för innehåll 12">
            <a:extLst>
              <a:ext uri="{FF2B5EF4-FFF2-40B4-BE49-F238E27FC236}">
                <a16:creationId xmlns:a16="http://schemas.microsoft.com/office/drawing/2014/main" id="{435A161A-1EE4-2DDD-DCD7-9DF94106EF88}"/>
              </a:ext>
            </a:extLst>
          </p:cNvPr>
          <p:cNvSpPr>
            <a:spLocks noGrp="1"/>
          </p:cNvSpPr>
          <p:nvPr>
            <p:ph sz="quarter" idx="12"/>
          </p:nvPr>
        </p:nvSpPr>
        <p:spPr/>
        <p:txBody>
          <a:bodyPr/>
          <a:lstStyle/>
          <a:p>
            <a:pPr lvl="1">
              <a:buSzPct val="100000"/>
            </a:pPr>
            <a:r>
              <a:rPr lang="sv-SE" sz="1400" dirty="0"/>
              <a:t>Den största delen av allmänheten menar att politikerna har det största ansvaret för att matens påverkan på klimat och natur ska minska.</a:t>
            </a:r>
          </a:p>
          <a:p>
            <a:pPr lvl="1">
              <a:buSzPct val="100000"/>
            </a:pPr>
            <a:r>
              <a:rPr lang="sv-SE" sz="1400" dirty="0"/>
              <a:t>Bland kvinnor och bland unga är siffran ännu högre: 51 procent av kvinnor i åldrarna 18-49 år anser att politikerna har det största ansvaret samt 47% av unga 18-29 år. </a:t>
            </a:r>
          </a:p>
          <a:p>
            <a:pPr lvl="1">
              <a:buSzPct val="100000"/>
            </a:pPr>
            <a:r>
              <a:rPr lang="sv-SE" sz="1400" dirty="0"/>
              <a:t>En av tre anser att konsumenterna har största ansvaret för att matens påverkan på klimat och natur ska minska. Siffran är högre bland män och bland äldre.</a:t>
            </a:r>
          </a:p>
          <a:p>
            <a:endParaRPr lang="sv-SE" sz="1400" dirty="0"/>
          </a:p>
        </p:txBody>
      </p:sp>
      <p:sp>
        <p:nvSpPr>
          <p:cNvPr id="14" name="Platshållare för text 10">
            <a:extLst>
              <a:ext uri="{FF2B5EF4-FFF2-40B4-BE49-F238E27FC236}">
                <a16:creationId xmlns:a16="http://schemas.microsoft.com/office/drawing/2014/main" id="{B3F5468E-0897-5C14-AB16-B62755254257}"/>
              </a:ext>
            </a:extLst>
          </p:cNvPr>
          <p:cNvSpPr txBox="1">
            <a:spLocks/>
          </p:cNvSpPr>
          <p:nvPr/>
        </p:nvSpPr>
        <p:spPr>
          <a:xfrm>
            <a:off x="360000" y="910800"/>
            <a:ext cx="11466000" cy="396000"/>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t>Vilka tycker du har största ansvaret för att matens påverkan på klimat och natur ska minska?</a:t>
            </a:r>
          </a:p>
        </p:txBody>
      </p:sp>
      <p:sp>
        <p:nvSpPr>
          <p:cNvPr id="2" name="textruta 1">
            <a:extLst>
              <a:ext uri="{FF2B5EF4-FFF2-40B4-BE49-F238E27FC236}">
                <a16:creationId xmlns:a16="http://schemas.microsoft.com/office/drawing/2014/main" id="{4156E8AC-8AB4-672F-2399-379EE009A3FD}"/>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6" name="textruta 5">
            <a:extLst>
              <a:ext uri="{FF2B5EF4-FFF2-40B4-BE49-F238E27FC236}">
                <a16:creationId xmlns:a16="http://schemas.microsoft.com/office/drawing/2014/main" id="{0FD9A96E-0BFC-5404-7F11-584F8F30BCB4}"/>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5" name="Platshållare för bildnummer 4">
            <a:extLst>
              <a:ext uri="{FF2B5EF4-FFF2-40B4-BE49-F238E27FC236}">
                <a16:creationId xmlns:a16="http://schemas.microsoft.com/office/drawing/2014/main" id="{7F5582F3-23A0-9624-5A60-394FAB88A4D9}"/>
              </a:ext>
            </a:extLst>
          </p:cNvPr>
          <p:cNvSpPr>
            <a:spLocks noGrp="1"/>
          </p:cNvSpPr>
          <p:nvPr>
            <p:ph type="sldNum" sz="quarter" idx="10"/>
          </p:nvPr>
        </p:nvSpPr>
        <p:spPr/>
        <p:txBody>
          <a:bodyPr/>
          <a:lstStyle/>
          <a:p>
            <a:fld id="{4034BEE3-566C-4068-A777-C3A4762E861B}" type="slidenum">
              <a:rPr lang="en-GB" smtClean="0"/>
              <a:pPr/>
              <a:t>12</a:t>
            </a:fld>
            <a:endParaRPr lang="en-GB" dirty="0"/>
          </a:p>
        </p:txBody>
      </p:sp>
    </p:spTree>
    <p:extLst>
      <p:ext uri="{BB962C8B-B14F-4D97-AF65-F5344CB8AC3E}">
        <p14:creationId xmlns:p14="http://schemas.microsoft.com/office/powerpoint/2010/main" val="278418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2D34B-3265-C312-95CD-CE488A240A2C}"/>
              </a:ext>
            </a:extLst>
          </p:cNvPr>
          <p:cNvSpPr>
            <a:spLocks noGrp="1"/>
          </p:cNvSpPr>
          <p:nvPr>
            <p:ph type="title"/>
          </p:nvPr>
        </p:nvSpPr>
        <p:spPr/>
        <p:txBody>
          <a:bodyPr/>
          <a:lstStyle/>
          <a:p>
            <a:r>
              <a:rPr lang="sv-SE" dirty="0"/>
              <a:t>Mer än hälften uppger att de bor mer hållbart</a:t>
            </a:r>
          </a:p>
        </p:txBody>
      </p:sp>
      <p:sp>
        <p:nvSpPr>
          <p:cNvPr id="4" name="Footer Placeholder 3">
            <a:extLst>
              <a:ext uri="{FF2B5EF4-FFF2-40B4-BE49-F238E27FC236}">
                <a16:creationId xmlns:a16="http://schemas.microsoft.com/office/drawing/2014/main" id="{96CD5AA6-8DC1-5578-EEA3-220BAAD3B08C}"/>
              </a:ext>
            </a:extLst>
          </p:cNvPr>
          <p:cNvSpPr>
            <a:spLocks noGrp="1"/>
          </p:cNvSpPr>
          <p:nvPr>
            <p:ph type="ftr" sz="quarter" idx="11"/>
          </p:nvPr>
        </p:nvSpPr>
        <p:spPr/>
        <p:txBody>
          <a:bodyPr/>
          <a:lstStyle/>
          <a:p>
            <a:r>
              <a:rPr lang="sv-SE" dirty="0"/>
              <a:t>Klimatbarometern 2023</a:t>
            </a:r>
          </a:p>
        </p:txBody>
      </p:sp>
      <p:sp>
        <p:nvSpPr>
          <p:cNvPr id="5" name="Text Placeholder 4">
            <a:extLst>
              <a:ext uri="{FF2B5EF4-FFF2-40B4-BE49-F238E27FC236}">
                <a16:creationId xmlns:a16="http://schemas.microsoft.com/office/drawing/2014/main" id="{01410146-18DA-A2E9-DA0A-88AF28DAE543}"/>
              </a:ext>
            </a:extLst>
          </p:cNvPr>
          <p:cNvSpPr>
            <a:spLocks noGrp="1"/>
          </p:cNvSpPr>
          <p:nvPr>
            <p:ph type="body" sz="quarter" idx="13"/>
          </p:nvPr>
        </p:nvSpPr>
        <p:spPr>
          <a:xfrm>
            <a:off x="360874" y="917967"/>
            <a:ext cx="11466000" cy="396000"/>
          </a:xfrm>
        </p:spPr>
        <p:txBody>
          <a:bodyPr/>
          <a:lstStyle/>
          <a:p>
            <a:r>
              <a:rPr lang="sv-SE" sz="1800" dirty="0"/>
              <a:t>Hur väl instämmer du i följande påståenden? </a:t>
            </a:r>
            <a:endParaRPr lang="en-GB" sz="1800" dirty="0"/>
          </a:p>
        </p:txBody>
      </p:sp>
      <p:graphicFrame>
        <p:nvGraphicFramePr>
          <p:cNvPr id="9" name="Content Placeholder 8">
            <a:extLst>
              <a:ext uri="{FF2B5EF4-FFF2-40B4-BE49-F238E27FC236}">
                <a16:creationId xmlns:a16="http://schemas.microsoft.com/office/drawing/2014/main" id="{0E8CA491-F5E0-0B72-D11C-F84CB4E767CD}"/>
              </a:ext>
            </a:extLst>
          </p:cNvPr>
          <p:cNvGraphicFramePr>
            <a:graphicFrameLocks noGrp="1"/>
          </p:cNvGraphicFramePr>
          <p:nvPr>
            <p:ph sz="quarter" idx="14"/>
            <p:extLst>
              <p:ext uri="{D42A27DB-BD31-4B8C-83A1-F6EECF244321}">
                <p14:modId xmlns:p14="http://schemas.microsoft.com/office/powerpoint/2010/main" val="2859860798"/>
              </p:ext>
            </p:extLst>
          </p:nvPr>
        </p:nvGraphicFramePr>
        <p:xfrm>
          <a:off x="360363" y="1709738"/>
          <a:ext cx="10873694" cy="40005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a:extLst>
              <a:ext uri="{FF2B5EF4-FFF2-40B4-BE49-F238E27FC236}">
                <a16:creationId xmlns:a16="http://schemas.microsoft.com/office/drawing/2014/main" id="{5A937A7B-3C36-0F16-634E-FB752BF19E19}"/>
              </a:ext>
            </a:extLst>
          </p:cNvPr>
          <p:cNvGraphicFramePr>
            <a:graphicFrameLocks noGrp="1"/>
          </p:cNvGraphicFramePr>
          <p:nvPr>
            <p:extLst>
              <p:ext uri="{D42A27DB-BD31-4B8C-83A1-F6EECF244321}">
                <p14:modId xmlns:p14="http://schemas.microsoft.com/office/powerpoint/2010/main" val="611177040"/>
              </p:ext>
            </p:extLst>
          </p:nvPr>
        </p:nvGraphicFramePr>
        <p:xfrm>
          <a:off x="11005594" y="1551258"/>
          <a:ext cx="1109759" cy="3671135"/>
        </p:xfrm>
        <a:graphic>
          <a:graphicData uri="http://schemas.openxmlformats.org/drawingml/2006/table">
            <a:tbl>
              <a:tblPr firstRow="1" bandRow="1">
                <a:tableStyleId>{5C22544A-7EE6-4342-B048-85BDC9FD1C3A}</a:tableStyleId>
              </a:tblPr>
              <a:tblGrid>
                <a:gridCol w="1109759">
                  <a:extLst>
                    <a:ext uri="{9D8B030D-6E8A-4147-A177-3AD203B41FA5}">
                      <a16:colId xmlns:a16="http://schemas.microsoft.com/office/drawing/2014/main" val="3406591562"/>
                    </a:ext>
                  </a:extLst>
                </a:gridCol>
              </a:tblGrid>
              <a:tr h="177334">
                <a:tc>
                  <a:txBody>
                    <a:bodyPr/>
                    <a:lstStyle/>
                    <a:p>
                      <a:pPr algn="ctr"/>
                      <a:r>
                        <a:rPr lang="sv-SE" sz="1400" b="1" u="none" dirty="0">
                          <a:solidFill>
                            <a:schemeClr val="tx1"/>
                          </a:solidFill>
                        </a:rPr>
                        <a:t>Andel 4-5</a:t>
                      </a:r>
                    </a:p>
                  </a:txBody>
                  <a:tcPr>
                    <a:lnL w="12700" cmpd="sng">
                      <a:noFill/>
                    </a:lnL>
                    <a:lnR w="2857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3275217"/>
                  </a:ext>
                </a:extLst>
              </a:tr>
              <a:tr h="480905">
                <a:tc>
                  <a:txBody>
                    <a:bodyPr/>
                    <a:lstStyle/>
                    <a:p>
                      <a:pPr algn="ctr"/>
                      <a:r>
                        <a:rPr lang="sv-SE" sz="1400" b="1" dirty="0"/>
                        <a:t>55%</a:t>
                      </a:r>
                    </a:p>
                  </a:txBody>
                  <a:tcPr anchor="ctr">
                    <a:lnL w="12700" cmpd="sng">
                      <a:noFill/>
                    </a:lnL>
                    <a:lnR w="28575"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52619844"/>
                  </a:ext>
                </a:extLst>
              </a:tr>
              <a:tr h="4809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t>42%</a:t>
                      </a: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9657"/>
                  </a:ext>
                </a:extLst>
              </a:tr>
              <a:tr h="4809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t>40%</a:t>
                      </a: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6198617"/>
                  </a:ext>
                </a:extLst>
              </a:tr>
              <a:tr h="4809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t>40%</a:t>
                      </a: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65025780"/>
                  </a:ext>
                </a:extLst>
              </a:tr>
              <a:tr h="4809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t>31%</a:t>
                      </a: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109565"/>
                  </a:ext>
                </a:extLst>
              </a:tr>
              <a:tr h="4809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t>23%</a:t>
                      </a: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7108836"/>
                  </a:ext>
                </a:extLst>
              </a:tr>
              <a:tr h="4809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t>16%</a:t>
                      </a:r>
                    </a:p>
                  </a:txBody>
                  <a:tcPr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1006111"/>
                  </a:ext>
                </a:extLst>
              </a:tr>
            </a:tbl>
          </a:graphicData>
        </a:graphic>
      </p:graphicFrame>
      <p:sp>
        <p:nvSpPr>
          <p:cNvPr id="11" name="textruta 10">
            <a:extLst>
              <a:ext uri="{FF2B5EF4-FFF2-40B4-BE49-F238E27FC236}">
                <a16:creationId xmlns:a16="http://schemas.microsoft.com/office/drawing/2014/main" id="{54176DD8-360C-AEFB-A9A1-99AE6A267BAE}"/>
              </a:ext>
            </a:extLst>
          </p:cNvPr>
          <p:cNvSpPr txBox="1"/>
          <p:nvPr/>
        </p:nvSpPr>
        <p:spPr>
          <a:xfrm>
            <a:off x="11056915" y="5531987"/>
            <a:ext cx="788193" cy="246221"/>
          </a:xfrm>
          <a:prstGeom prst="rect">
            <a:avLst/>
          </a:prstGeom>
          <a:noFill/>
        </p:spPr>
        <p:txBody>
          <a:bodyPr wrap="square">
            <a:spAutoFit/>
          </a:bodyPr>
          <a:lstStyle/>
          <a:p>
            <a:r>
              <a:rPr lang="sv-SE" sz="1000" dirty="0"/>
              <a:t>Bas: Alla</a:t>
            </a:r>
          </a:p>
        </p:txBody>
      </p:sp>
      <p:sp>
        <p:nvSpPr>
          <p:cNvPr id="7" name="textruta 6">
            <a:extLst>
              <a:ext uri="{FF2B5EF4-FFF2-40B4-BE49-F238E27FC236}">
                <a16:creationId xmlns:a16="http://schemas.microsoft.com/office/drawing/2014/main" id="{530FF32A-4F9C-66B7-037A-565DB519CA89}"/>
              </a:ext>
            </a:extLst>
          </p:cNvPr>
          <p:cNvSpPr txBox="1"/>
          <p:nvPr/>
        </p:nvSpPr>
        <p:spPr>
          <a:xfrm>
            <a:off x="11056915" y="5166417"/>
            <a:ext cx="375351" cy="246221"/>
          </a:xfrm>
          <a:prstGeom prst="rect">
            <a:avLst/>
          </a:prstGeom>
          <a:noFill/>
        </p:spPr>
        <p:txBody>
          <a:bodyPr wrap="square" lIns="0" tIns="0" rIns="0" bIns="0" rtlCol="0">
            <a:spAutoFit/>
          </a:bodyPr>
          <a:lstStyle/>
          <a:p>
            <a:r>
              <a:rPr lang="sv-SE" sz="1600" dirty="0"/>
              <a:t>%</a:t>
            </a:r>
          </a:p>
        </p:txBody>
      </p:sp>
      <p:sp>
        <p:nvSpPr>
          <p:cNvPr id="3" name="Platshållare för bildnummer 2">
            <a:extLst>
              <a:ext uri="{FF2B5EF4-FFF2-40B4-BE49-F238E27FC236}">
                <a16:creationId xmlns:a16="http://schemas.microsoft.com/office/drawing/2014/main" id="{CE6A05F5-628E-D2C4-1D36-36D288E81FB1}"/>
              </a:ext>
            </a:extLst>
          </p:cNvPr>
          <p:cNvSpPr>
            <a:spLocks noGrp="1"/>
          </p:cNvSpPr>
          <p:nvPr>
            <p:ph type="sldNum" sz="quarter" idx="10"/>
          </p:nvPr>
        </p:nvSpPr>
        <p:spPr/>
        <p:txBody>
          <a:bodyPr/>
          <a:lstStyle/>
          <a:p>
            <a:fld id="{4034BEE3-566C-4068-A777-C3A4762E861B}" type="slidenum">
              <a:rPr lang="en-GB" smtClean="0"/>
              <a:pPr/>
              <a:t>13</a:t>
            </a:fld>
            <a:endParaRPr lang="en-GB" dirty="0"/>
          </a:p>
        </p:txBody>
      </p:sp>
    </p:spTree>
    <p:extLst>
      <p:ext uri="{BB962C8B-B14F-4D97-AF65-F5344CB8AC3E}">
        <p14:creationId xmlns:p14="http://schemas.microsoft.com/office/powerpoint/2010/main" val="39131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487AE9E-FC72-54E8-7806-6376711EC090}"/>
              </a:ext>
            </a:extLst>
          </p:cNvPr>
          <p:cNvSpPr>
            <a:spLocks noGrp="1"/>
          </p:cNvSpPr>
          <p:nvPr>
            <p:ph type="title"/>
          </p:nvPr>
        </p:nvSpPr>
        <p:spPr/>
        <p:txBody>
          <a:bodyPr/>
          <a:lstStyle/>
          <a:p>
            <a:r>
              <a:rPr lang="sv-SE" dirty="0"/>
              <a:t>Stora skillnader mellan könen men också tydliga generationsfrågor</a:t>
            </a:r>
          </a:p>
        </p:txBody>
      </p:sp>
      <p:sp>
        <p:nvSpPr>
          <p:cNvPr id="4" name="Platshållare för sidfot 3">
            <a:extLst>
              <a:ext uri="{FF2B5EF4-FFF2-40B4-BE49-F238E27FC236}">
                <a16:creationId xmlns:a16="http://schemas.microsoft.com/office/drawing/2014/main" id="{E6668660-B644-F504-FF98-F68D5B20289C}"/>
              </a:ext>
            </a:extLst>
          </p:cNvPr>
          <p:cNvSpPr>
            <a:spLocks noGrp="1"/>
          </p:cNvSpPr>
          <p:nvPr>
            <p:ph type="ftr" sz="quarter" idx="11"/>
          </p:nvPr>
        </p:nvSpPr>
        <p:spPr/>
        <p:txBody>
          <a:bodyPr/>
          <a:lstStyle/>
          <a:p>
            <a:r>
              <a:rPr lang="sv-SE" dirty="0"/>
              <a:t>Klimatbarometern 2023</a:t>
            </a:r>
          </a:p>
        </p:txBody>
      </p:sp>
      <p:sp>
        <p:nvSpPr>
          <p:cNvPr id="8" name="Platshållare för text 7">
            <a:extLst>
              <a:ext uri="{FF2B5EF4-FFF2-40B4-BE49-F238E27FC236}">
                <a16:creationId xmlns:a16="http://schemas.microsoft.com/office/drawing/2014/main" id="{87F71C38-DAE3-114C-90A0-682D22D15F69}"/>
              </a:ext>
            </a:extLst>
          </p:cNvPr>
          <p:cNvSpPr>
            <a:spLocks noGrp="1"/>
          </p:cNvSpPr>
          <p:nvPr>
            <p:ph type="body" sz="quarter" idx="12"/>
          </p:nvPr>
        </p:nvSpPr>
        <p:spPr>
          <a:xfrm>
            <a:off x="360000" y="1710000"/>
            <a:ext cx="1094227" cy="604800"/>
          </a:xfrm>
        </p:spPr>
        <p:txBody>
          <a:bodyPr/>
          <a:lstStyle/>
          <a:p>
            <a:r>
              <a:rPr lang="sv-SE" sz="4000" dirty="0"/>
              <a:t>50%</a:t>
            </a:r>
          </a:p>
        </p:txBody>
      </p:sp>
      <p:sp>
        <p:nvSpPr>
          <p:cNvPr id="9" name="Platshållare för innehåll 8">
            <a:extLst>
              <a:ext uri="{FF2B5EF4-FFF2-40B4-BE49-F238E27FC236}">
                <a16:creationId xmlns:a16="http://schemas.microsoft.com/office/drawing/2014/main" id="{FFBC416B-A99C-53D9-3C5F-22A8E646C90A}"/>
              </a:ext>
            </a:extLst>
          </p:cNvPr>
          <p:cNvSpPr>
            <a:spLocks noGrp="1"/>
          </p:cNvSpPr>
          <p:nvPr>
            <p:ph sz="quarter" idx="13"/>
          </p:nvPr>
        </p:nvSpPr>
        <p:spPr>
          <a:xfrm>
            <a:off x="360000" y="2779294"/>
            <a:ext cx="2728800" cy="2941105"/>
          </a:xfrm>
        </p:spPr>
        <p:txBody>
          <a:bodyPr/>
          <a:lstStyle/>
          <a:p>
            <a:r>
              <a:rPr lang="sv-SE" sz="1400" dirty="0"/>
              <a:t>Av kvinnor uppger att de väljer mer hållbar mat så som vegetariskt, veganskt eller ekologiskt. Främst är det unga kvinnor mellan 18-49 år som uppger detta. Bland män är det tre av tio som svarar detsamma. I allra minst utsträckning män i åldrarna 65-79 år. </a:t>
            </a:r>
          </a:p>
        </p:txBody>
      </p:sp>
      <p:sp>
        <p:nvSpPr>
          <p:cNvPr id="10" name="Platshållare för text 9">
            <a:extLst>
              <a:ext uri="{FF2B5EF4-FFF2-40B4-BE49-F238E27FC236}">
                <a16:creationId xmlns:a16="http://schemas.microsoft.com/office/drawing/2014/main" id="{561881A7-6C8E-48D1-4A77-ECC022B7040E}"/>
              </a:ext>
            </a:extLst>
          </p:cNvPr>
          <p:cNvSpPr>
            <a:spLocks noGrp="1"/>
          </p:cNvSpPr>
          <p:nvPr>
            <p:ph type="body" sz="quarter" idx="14"/>
          </p:nvPr>
        </p:nvSpPr>
        <p:spPr/>
        <p:txBody>
          <a:bodyPr/>
          <a:lstStyle/>
          <a:p>
            <a:r>
              <a:rPr lang="sv-SE" sz="4000" dirty="0"/>
              <a:t>61%</a:t>
            </a:r>
          </a:p>
        </p:txBody>
      </p:sp>
      <p:sp>
        <p:nvSpPr>
          <p:cNvPr id="11" name="Platshållare för innehåll 10">
            <a:extLst>
              <a:ext uri="{FF2B5EF4-FFF2-40B4-BE49-F238E27FC236}">
                <a16:creationId xmlns:a16="http://schemas.microsoft.com/office/drawing/2014/main" id="{60699DD1-9BA4-6F7C-7325-E8FCAC7A36EE}"/>
              </a:ext>
            </a:extLst>
          </p:cNvPr>
          <p:cNvSpPr>
            <a:spLocks noGrp="1"/>
          </p:cNvSpPr>
          <p:nvPr>
            <p:ph sz="quarter" idx="15"/>
          </p:nvPr>
        </p:nvSpPr>
        <p:spPr>
          <a:xfrm>
            <a:off x="3272691" y="2779294"/>
            <a:ext cx="2728800" cy="2941594"/>
          </a:xfrm>
        </p:spPr>
        <p:txBody>
          <a:bodyPr/>
          <a:lstStyle/>
          <a:p>
            <a:r>
              <a:rPr lang="sv-SE" sz="1400" dirty="0"/>
              <a:t>Av män i åldrarna 65-79 år uppger att de bor mer hållbart. Till exempel att de sänkt värmen hemma eller gjort miljövänlig val av el. Motsatt trend syns hos de yngre männen, där är det lite mer än en tredjedel, 35 procent, som uppger detsamma. </a:t>
            </a:r>
          </a:p>
        </p:txBody>
      </p:sp>
      <p:sp>
        <p:nvSpPr>
          <p:cNvPr id="12" name="Platshållare för text 11">
            <a:extLst>
              <a:ext uri="{FF2B5EF4-FFF2-40B4-BE49-F238E27FC236}">
                <a16:creationId xmlns:a16="http://schemas.microsoft.com/office/drawing/2014/main" id="{116DC1B4-300B-EB04-84B7-3208BA02C2B0}"/>
              </a:ext>
            </a:extLst>
          </p:cNvPr>
          <p:cNvSpPr>
            <a:spLocks noGrp="1"/>
          </p:cNvSpPr>
          <p:nvPr>
            <p:ph type="body" sz="quarter" idx="16"/>
          </p:nvPr>
        </p:nvSpPr>
        <p:spPr/>
        <p:txBody>
          <a:bodyPr/>
          <a:lstStyle/>
          <a:p>
            <a:r>
              <a:rPr lang="sv-SE" sz="4000" dirty="0"/>
              <a:t>16%</a:t>
            </a:r>
          </a:p>
        </p:txBody>
      </p:sp>
      <p:sp>
        <p:nvSpPr>
          <p:cNvPr id="13" name="Platshållare för innehåll 12">
            <a:extLst>
              <a:ext uri="{FF2B5EF4-FFF2-40B4-BE49-F238E27FC236}">
                <a16:creationId xmlns:a16="http://schemas.microsoft.com/office/drawing/2014/main" id="{4283BFE8-8837-2FD2-B349-E9FCF8DBBD0E}"/>
              </a:ext>
            </a:extLst>
          </p:cNvPr>
          <p:cNvSpPr>
            <a:spLocks noGrp="1"/>
          </p:cNvSpPr>
          <p:nvPr>
            <p:ph sz="quarter" idx="17"/>
          </p:nvPr>
        </p:nvSpPr>
        <p:spPr>
          <a:xfrm>
            <a:off x="6185382" y="2778804"/>
            <a:ext cx="2728800" cy="2941595"/>
          </a:xfrm>
        </p:spPr>
        <p:txBody>
          <a:bodyPr/>
          <a:lstStyle/>
          <a:p>
            <a:r>
              <a:rPr lang="sv-SE" sz="1400" dirty="0"/>
              <a:t>Så många är det som instämmer i påståendet att hållbarhet inte är viktigt för dem när de konsumerar varor eller tjänster. Sex av tio (59%) instämmer inte i det påståendet. Män är dock något mer likgiltiga inför hållbarhet när de konsumerar varor, då svarar varken eller i högre grad än vad kvinnor gör. </a:t>
            </a:r>
          </a:p>
        </p:txBody>
      </p:sp>
      <p:pic>
        <p:nvPicPr>
          <p:cNvPr id="24" name="Platshållare för innehåll 23" descr="En bild som visar utomhus, himmel, solnedgång, molnig&#10;&#10;Automatiskt genererad beskrivning">
            <a:extLst>
              <a:ext uri="{FF2B5EF4-FFF2-40B4-BE49-F238E27FC236}">
                <a16:creationId xmlns:a16="http://schemas.microsoft.com/office/drawing/2014/main" id="{F5036514-5BD1-A272-CE67-1A523492E843}"/>
              </a:ext>
            </a:extLst>
          </p:cNvPr>
          <p:cNvPicPr>
            <a:picLocks noGrp="1" noChangeAspect="1"/>
          </p:cNvPicPr>
          <p:nvPr>
            <p:ph sz="quarter" idx="19"/>
          </p:nvPr>
        </p:nvPicPr>
        <p:blipFill>
          <a:blip r:embed="rId2" cstate="hqprint">
            <a:extLst>
              <a:ext uri="{28A0092B-C50C-407E-A947-70E740481C1C}">
                <a14:useLocalDpi xmlns:a14="http://schemas.microsoft.com/office/drawing/2010/main"/>
              </a:ext>
            </a:extLst>
          </a:blip>
          <a:stretch>
            <a:fillRect/>
          </a:stretch>
        </p:blipFill>
        <p:spPr>
          <a:xfrm>
            <a:off x="9258519" y="1890465"/>
            <a:ext cx="2508195" cy="3769774"/>
          </a:xfrm>
        </p:spPr>
      </p:pic>
      <p:cxnSp>
        <p:nvCxnSpPr>
          <p:cNvPr id="17" name="Rak koppling 16">
            <a:extLst>
              <a:ext uri="{FF2B5EF4-FFF2-40B4-BE49-F238E27FC236}">
                <a16:creationId xmlns:a16="http://schemas.microsoft.com/office/drawing/2014/main" id="{B21D296E-A847-9F28-5EE5-D634C5CD3905}"/>
              </a:ext>
            </a:extLst>
          </p:cNvPr>
          <p:cNvCxnSpPr/>
          <p:nvPr/>
        </p:nvCxnSpPr>
        <p:spPr>
          <a:xfrm>
            <a:off x="359999" y="2314800"/>
            <a:ext cx="2728801"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8" name="Rak koppling 17">
            <a:extLst>
              <a:ext uri="{FF2B5EF4-FFF2-40B4-BE49-F238E27FC236}">
                <a16:creationId xmlns:a16="http://schemas.microsoft.com/office/drawing/2014/main" id="{B21E2C3E-01A4-0179-812D-F75903EBF4CC}"/>
              </a:ext>
            </a:extLst>
          </p:cNvPr>
          <p:cNvCxnSpPr/>
          <p:nvPr/>
        </p:nvCxnSpPr>
        <p:spPr>
          <a:xfrm>
            <a:off x="3272690" y="2314800"/>
            <a:ext cx="2728801"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7ED55B66-EFBE-8440-651B-420FD29EBE1B}"/>
              </a:ext>
            </a:extLst>
          </p:cNvPr>
          <p:cNvCxnSpPr/>
          <p:nvPr/>
        </p:nvCxnSpPr>
        <p:spPr>
          <a:xfrm>
            <a:off x="6185382" y="2314800"/>
            <a:ext cx="2728801"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Platshållare för bildnummer 2">
            <a:extLst>
              <a:ext uri="{FF2B5EF4-FFF2-40B4-BE49-F238E27FC236}">
                <a16:creationId xmlns:a16="http://schemas.microsoft.com/office/drawing/2014/main" id="{24853DAA-0DAA-BF13-C8FA-DF7EE466F57E}"/>
              </a:ext>
            </a:extLst>
          </p:cNvPr>
          <p:cNvSpPr>
            <a:spLocks noGrp="1"/>
          </p:cNvSpPr>
          <p:nvPr>
            <p:ph type="sldNum" sz="quarter" idx="10"/>
          </p:nvPr>
        </p:nvSpPr>
        <p:spPr/>
        <p:txBody>
          <a:bodyPr/>
          <a:lstStyle/>
          <a:p>
            <a:fld id="{4034BEE3-566C-4068-A777-C3A4762E861B}" type="slidenum">
              <a:rPr lang="en-GB" smtClean="0"/>
              <a:pPr/>
              <a:t>14</a:t>
            </a:fld>
            <a:endParaRPr lang="en-GB" dirty="0"/>
          </a:p>
        </p:txBody>
      </p:sp>
    </p:spTree>
    <p:extLst>
      <p:ext uri="{BB962C8B-B14F-4D97-AF65-F5344CB8AC3E}">
        <p14:creationId xmlns:p14="http://schemas.microsoft.com/office/powerpoint/2010/main" val="198443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B09A5D-1C38-467E-8D3E-4DB6B8265AF3}"/>
              </a:ext>
            </a:extLst>
          </p:cNvPr>
          <p:cNvSpPr>
            <a:spLocks noGrp="1"/>
          </p:cNvSpPr>
          <p:nvPr>
            <p:ph type="title"/>
          </p:nvPr>
        </p:nvSpPr>
        <p:spPr/>
        <p:txBody>
          <a:bodyPr/>
          <a:lstStyle/>
          <a:p>
            <a:r>
              <a:rPr lang="sv-SE" dirty="0"/>
              <a:t>Ekologisk mat och minskad konsumtion de mest populära åtgärderna</a:t>
            </a:r>
          </a:p>
        </p:txBody>
      </p:sp>
      <p:sp>
        <p:nvSpPr>
          <p:cNvPr id="4" name="Platshållare för sidfot 3">
            <a:extLst>
              <a:ext uri="{FF2B5EF4-FFF2-40B4-BE49-F238E27FC236}">
                <a16:creationId xmlns:a16="http://schemas.microsoft.com/office/drawing/2014/main" id="{73FB9F80-1F26-49F6-AE79-856BB7582814}"/>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1A6F6B0E-E155-4A50-99EF-DDD6142E4AB3}"/>
              </a:ext>
            </a:extLst>
          </p:cNvPr>
          <p:cNvSpPr>
            <a:spLocks noGrp="1"/>
          </p:cNvSpPr>
          <p:nvPr>
            <p:ph type="body" sz="quarter" idx="13"/>
          </p:nvPr>
        </p:nvSpPr>
        <p:spPr/>
        <p:txBody>
          <a:bodyPr/>
          <a:lstStyle/>
          <a:p>
            <a:r>
              <a:rPr lang="sv-SE" sz="1800" dirty="0"/>
              <a:t>Har du gjort något av nedanstående under de senaste 12 månaderna i syfte att öka mångfalden av djur och natur? </a:t>
            </a:r>
            <a:r>
              <a:rPr lang="sv-SE" sz="1600" dirty="0"/>
              <a:t>Flera svar möjliga </a:t>
            </a:r>
            <a:endParaRPr lang="sv-SE" sz="1800" dirty="0"/>
          </a:p>
        </p:txBody>
      </p:sp>
      <p:graphicFrame>
        <p:nvGraphicFramePr>
          <p:cNvPr id="9" name="Platshållare för innehåll 8">
            <a:extLst>
              <a:ext uri="{FF2B5EF4-FFF2-40B4-BE49-F238E27FC236}">
                <a16:creationId xmlns:a16="http://schemas.microsoft.com/office/drawing/2014/main" id="{E23B1226-04C4-4B2B-9356-14CFF6CB789A}"/>
              </a:ext>
            </a:extLst>
          </p:cNvPr>
          <p:cNvGraphicFramePr>
            <a:graphicFrameLocks noGrp="1"/>
          </p:cNvGraphicFramePr>
          <p:nvPr>
            <p:ph sz="quarter" idx="14"/>
            <p:extLst>
              <p:ext uri="{D42A27DB-BD31-4B8C-83A1-F6EECF244321}">
                <p14:modId xmlns:p14="http://schemas.microsoft.com/office/powerpoint/2010/main" val="3023980990"/>
              </p:ext>
            </p:extLst>
          </p:nvPr>
        </p:nvGraphicFramePr>
        <p:xfrm>
          <a:off x="360363" y="1709738"/>
          <a:ext cx="11466512"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ruta 9">
            <a:extLst>
              <a:ext uri="{FF2B5EF4-FFF2-40B4-BE49-F238E27FC236}">
                <a16:creationId xmlns:a16="http://schemas.microsoft.com/office/drawing/2014/main" id="{389597BB-6A6E-81FF-05EB-AD40A5E071A4}"/>
              </a:ext>
            </a:extLst>
          </p:cNvPr>
          <p:cNvSpPr txBox="1"/>
          <p:nvPr/>
        </p:nvSpPr>
        <p:spPr>
          <a:xfrm>
            <a:off x="8088797" y="5276433"/>
            <a:ext cx="2948861" cy="430887"/>
          </a:xfrm>
          <a:prstGeom prst="rect">
            <a:avLst/>
          </a:prstGeom>
          <a:noFill/>
        </p:spPr>
        <p:txBody>
          <a:bodyPr wrap="square">
            <a:spAutoFit/>
          </a:bodyPr>
          <a:lstStyle/>
          <a:p>
            <a:r>
              <a:rPr lang="sv-SE" sz="1100" dirty="0"/>
              <a:t>Frågan har ställts tidigare men ett flertal alternativ har tillkommit eller försvunnit.</a:t>
            </a:r>
          </a:p>
        </p:txBody>
      </p:sp>
      <p:sp>
        <p:nvSpPr>
          <p:cNvPr id="8" name="textruta 7">
            <a:extLst>
              <a:ext uri="{FF2B5EF4-FFF2-40B4-BE49-F238E27FC236}">
                <a16:creationId xmlns:a16="http://schemas.microsoft.com/office/drawing/2014/main" id="{F6A21968-C41E-8A6A-DC26-B164293C0428}"/>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11" name="textruta 10">
            <a:extLst>
              <a:ext uri="{FF2B5EF4-FFF2-40B4-BE49-F238E27FC236}">
                <a16:creationId xmlns:a16="http://schemas.microsoft.com/office/drawing/2014/main" id="{996B6802-C4B8-B3C6-C1E1-E46E2C7765B6}"/>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3" name="Platshållare för bildnummer 2">
            <a:extLst>
              <a:ext uri="{FF2B5EF4-FFF2-40B4-BE49-F238E27FC236}">
                <a16:creationId xmlns:a16="http://schemas.microsoft.com/office/drawing/2014/main" id="{AC4EA426-7DF2-1079-7AEA-B27DA9BB7D9D}"/>
              </a:ext>
            </a:extLst>
          </p:cNvPr>
          <p:cNvSpPr>
            <a:spLocks noGrp="1"/>
          </p:cNvSpPr>
          <p:nvPr>
            <p:ph type="sldNum" sz="quarter" idx="10"/>
          </p:nvPr>
        </p:nvSpPr>
        <p:spPr/>
        <p:txBody>
          <a:bodyPr/>
          <a:lstStyle/>
          <a:p>
            <a:fld id="{4034BEE3-566C-4068-A777-C3A4762E861B}" type="slidenum">
              <a:rPr lang="en-GB" smtClean="0"/>
              <a:pPr/>
              <a:t>15</a:t>
            </a:fld>
            <a:endParaRPr lang="en-GB" dirty="0"/>
          </a:p>
        </p:txBody>
      </p:sp>
    </p:spTree>
    <p:extLst>
      <p:ext uri="{BB962C8B-B14F-4D97-AF65-F5344CB8AC3E}">
        <p14:creationId xmlns:p14="http://schemas.microsoft.com/office/powerpoint/2010/main" val="887905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BEC159-151E-96B6-CEAF-8C1669AE6DA6}"/>
              </a:ext>
            </a:extLst>
          </p:cNvPr>
          <p:cNvSpPr>
            <a:spLocks noGrp="1"/>
          </p:cNvSpPr>
          <p:nvPr>
            <p:ph type="title"/>
          </p:nvPr>
        </p:nvSpPr>
        <p:spPr/>
        <p:txBody>
          <a:bodyPr/>
          <a:lstStyle/>
          <a:p>
            <a:r>
              <a:rPr lang="sv-SE" dirty="0"/>
              <a:t>En av fem har valt </a:t>
            </a:r>
            <a:r>
              <a:rPr lang="sv-SE" sz="2400" dirty="0"/>
              <a:t>WWF:s Fiskguide</a:t>
            </a:r>
            <a:endParaRPr lang="sv-SE" dirty="0"/>
          </a:p>
        </p:txBody>
      </p:sp>
      <p:sp>
        <p:nvSpPr>
          <p:cNvPr id="4" name="Platshållare för sidfot 3">
            <a:extLst>
              <a:ext uri="{FF2B5EF4-FFF2-40B4-BE49-F238E27FC236}">
                <a16:creationId xmlns:a16="http://schemas.microsoft.com/office/drawing/2014/main" id="{17C72A03-0892-CA99-C44D-8A30D4B7D3B8}"/>
              </a:ext>
            </a:extLst>
          </p:cNvPr>
          <p:cNvSpPr>
            <a:spLocks noGrp="1"/>
          </p:cNvSpPr>
          <p:nvPr>
            <p:ph type="ftr" sz="quarter" idx="11"/>
          </p:nvPr>
        </p:nvSpPr>
        <p:spPr/>
        <p:txBody>
          <a:bodyPr/>
          <a:lstStyle/>
          <a:p>
            <a:r>
              <a:rPr lang="sv-SE" dirty="0"/>
              <a:t>Klimatbarometern 2023</a:t>
            </a:r>
          </a:p>
        </p:txBody>
      </p:sp>
      <p:sp>
        <p:nvSpPr>
          <p:cNvPr id="8" name="Platshållare för innehåll 7">
            <a:extLst>
              <a:ext uri="{FF2B5EF4-FFF2-40B4-BE49-F238E27FC236}">
                <a16:creationId xmlns:a16="http://schemas.microsoft.com/office/drawing/2014/main" id="{970B8593-6DEE-503C-D56C-604044C0A905}"/>
              </a:ext>
            </a:extLst>
          </p:cNvPr>
          <p:cNvSpPr>
            <a:spLocks noGrp="1"/>
          </p:cNvSpPr>
          <p:nvPr>
            <p:ph sz="quarter" idx="15"/>
          </p:nvPr>
        </p:nvSpPr>
        <p:spPr/>
        <p:txBody>
          <a:bodyPr/>
          <a:lstStyle/>
          <a:p>
            <a:endParaRPr lang="sv-SE" sz="1400" dirty="0"/>
          </a:p>
          <a:p>
            <a:endParaRPr lang="sv-SE" sz="1400" dirty="0"/>
          </a:p>
          <a:p>
            <a:endParaRPr lang="sv-SE" sz="1400" dirty="0"/>
          </a:p>
          <a:p>
            <a:endParaRPr lang="sv-SE" sz="1400" dirty="0"/>
          </a:p>
          <a:p>
            <a:endParaRPr lang="sv-SE" sz="1400" dirty="0"/>
          </a:p>
          <a:p>
            <a:r>
              <a:rPr lang="sv-SE" sz="1400" dirty="0"/>
              <a:t>Kvinnor uppger i något högre grad att de valt WWF:s Köttguide än män.</a:t>
            </a:r>
          </a:p>
          <a:p>
            <a:r>
              <a:rPr lang="sv-SE" sz="1400" dirty="0"/>
              <a:t>Högst är siffran i gruppen 50-64 år (11%).</a:t>
            </a:r>
          </a:p>
          <a:p>
            <a:endParaRPr lang="sv-SE" sz="1400" dirty="0"/>
          </a:p>
        </p:txBody>
      </p:sp>
      <p:graphicFrame>
        <p:nvGraphicFramePr>
          <p:cNvPr id="10" name="Platshållare för innehåll 6">
            <a:extLst>
              <a:ext uri="{FF2B5EF4-FFF2-40B4-BE49-F238E27FC236}">
                <a16:creationId xmlns:a16="http://schemas.microsoft.com/office/drawing/2014/main" id="{5ED269DF-4DE3-C3C1-2791-725E62905B18}"/>
              </a:ext>
            </a:extLst>
          </p:cNvPr>
          <p:cNvGraphicFramePr>
            <a:graphicFrameLocks noGrp="1"/>
          </p:cNvGraphicFramePr>
          <p:nvPr>
            <p:ph sz="quarter" idx="13"/>
            <p:custDataLst>
              <p:tags r:id="rId1"/>
            </p:custDataLst>
            <p:extLst>
              <p:ext uri="{D42A27DB-BD31-4B8C-83A1-F6EECF244321}">
                <p14:modId xmlns:p14="http://schemas.microsoft.com/office/powerpoint/2010/main" val="3790974831"/>
              </p:ext>
            </p:extLst>
          </p:nvPr>
        </p:nvGraphicFramePr>
        <p:xfrm>
          <a:off x="3273425" y="1709738"/>
          <a:ext cx="5640879" cy="4000500"/>
        </p:xfrm>
        <a:graphic>
          <a:graphicData uri="http://schemas.openxmlformats.org/drawingml/2006/chart">
            <c:chart xmlns:c="http://schemas.openxmlformats.org/drawingml/2006/chart" xmlns:r="http://schemas.openxmlformats.org/officeDocument/2006/relationships" r:id="rId4"/>
          </a:graphicData>
        </a:graphic>
      </p:graphicFrame>
      <p:grpSp>
        <p:nvGrpSpPr>
          <p:cNvPr id="19" name="Group 1">
            <a:extLst>
              <a:ext uri="{FF2B5EF4-FFF2-40B4-BE49-F238E27FC236}">
                <a16:creationId xmlns:a16="http://schemas.microsoft.com/office/drawing/2014/main" id="{50E764C6-8531-66EE-E57F-D9890D68AFF7}"/>
              </a:ext>
            </a:extLst>
          </p:cNvPr>
          <p:cNvGrpSpPr/>
          <p:nvPr>
            <p:custDataLst>
              <p:tags r:id="rId2"/>
            </p:custDataLst>
          </p:nvPr>
        </p:nvGrpSpPr>
        <p:grpSpPr>
          <a:xfrm>
            <a:off x="-1143000" y="-600255"/>
            <a:ext cx="13680281" cy="6913023"/>
            <a:chOff x="-1143000" y="-600255"/>
            <a:chExt cx="13680281" cy="6913023"/>
          </a:xfrm>
        </p:grpSpPr>
        <p:cxnSp>
          <p:nvCxnSpPr>
            <p:cNvPr id="20" name="Straight Connector 13">
              <a:extLst>
                <a:ext uri="{FF2B5EF4-FFF2-40B4-BE49-F238E27FC236}">
                  <a16:creationId xmlns:a16="http://schemas.microsoft.com/office/drawing/2014/main" id="{270FE37C-D90B-CB32-2D10-B6FFED99EA33}"/>
                </a:ext>
              </a:extLst>
            </p:cNvPr>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14">
              <a:extLst>
                <a:ext uri="{FF2B5EF4-FFF2-40B4-BE49-F238E27FC236}">
                  <a16:creationId xmlns:a16="http://schemas.microsoft.com/office/drawing/2014/main" id="{CD1A6B06-CB66-C80C-9666-5B2E16F83CF7}"/>
                </a:ext>
              </a:extLst>
            </p:cNvPr>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2">
              <a:extLst>
                <a:ext uri="{FF2B5EF4-FFF2-40B4-BE49-F238E27FC236}">
                  <a16:creationId xmlns:a16="http://schemas.microsoft.com/office/drawing/2014/main" id="{0519B91D-376B-1D15-C271-F9F9F0B61B19}"/>
                </a:ext>
              </a:extLst>
            </p:cNvPr>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6">
              <a:extLst>
                <a:ext uri="{FF2B5EF4-FFF2-40B4-BE49-F238E27FC236}">
                  <a16:creationId xmlns:a16="http://schemas.microsoft.com/office/drawing/2014/main" id="{A0FC1F18-7586-6F9D-4A49-F70A1A19BB67}"/>
                </a:ext>
              </a:extLst>
            </p:cNvPr>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24" name="TextBox 50">
              <a:extLst>
                <a:ext uri="{FF2B5EF4-FFF2-40B4-BE49-F238E27FC236}">
                  <a16:creationId xmlns:a16="http://schemas.microsoft.com/office/drawing/2014/main" id="{E8BEFF79-A2BB-3D15-7615-1C5E51B629C6}"/>
                </a:ext>
              </a:extLst>
            </p:cNvPr>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25" name="TextBox 53">
              <a:extLst>
                <a:ext uri="{FF2B5EF4-FFF2-40B4-BE49-F238E27FC236}">
                  <a16:creationId xmlns:a16="http://schemas.microsoft.com/office/drawing/2014/main" id="{96CA0CD1-D9DF-8C5C-3D73-545429FF0186}"/>
                </a:ext>
              </a:extLst>
            </p:cNvPr>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26" name="TextBox 57">
              <a:extLst>
                <a:ext uri="{FF2B5EF4-FFF2-40B4-BE49-F238E27FC236}">
                  <a16:creationId xmlns:a16="http://schemas.microsoft.com/office/drawing/2014/main" id="{1B6DE8CC-52C6-7851-623C-F040A83655D3}"/>
                </a:ext>
              </a:extLst>
            </p:cNvPr>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27" name="TextBox 59">
              <a:extLst>
                <a:ext uri="{FF2B5EF4-FFF2-40B4-BE49-F238E27FC236}">
                  <a16:creationId xmlns:a16="http://schemas.microsoft.com/office/drawing/2014/main" id="{581142F3-EA51-92F0-FE18-7B4698AD80CA}"/>
                </a:ext>
              </a:extLst>
            </p:cNvPr>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28" name="TextBox 71">
              <a:extLst>
                <a:ext uri="{FF2B5EF4-FFF2-40B4-BE49-F238E27FC236}">
                  <a16:creationId xmlns:a16="http://schemas.microsoft.com/office/drawing/2014/main" id="{577742EB-C5A1-DE72-96D3-310A248B290C}"/>
                </a:ext>
              </a:extLst>
            </p:cNvPr>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29" name="Straight Connector 4">
              <a:extLst>
                <a:ext uri="{FF2B5EF4-FFF2-40B4-BE49-F238E27FC236}">
                  <a16:creationId xmlns:a16="http://schemas.microsoft.com/office/drawing/2014/main" id="{37207B88-82B2-A068-DD94-07194D67D6A4}"/>
                </a:ext>
              </a:extLst>
            </p:cNvPr>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0" name="TextBox 84">
              <a:extLst>
                <a:ext uri="{FF2B5EF4-FFF2-40B4-BE49-F238E27FC236}">
                  <a16:creationId xmlns:a16="http://schemas.microsoft.com/office/drawing/2014/main" id="{B9CED2BC-0130-8571-D0D3-570639667F3D}"/>
                </a:ext>
              </a:extLst>
            </p:cNvPr>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31" name="TextBox 85">
              <a:extLst>
                <a:ext uri="{FF2B5EF4-FFF2-40B4-BE49-F238E27FC236}">
                  <a16:creationId xmlns:a16="http://schemas.microsoft.com/office/drawing/2014/main" id="{F5DDA4DF-65CA-80B4-345E-E9BF5115F736}"/>
                </a:ext>
              </a:extLst>
            </p:cNvPr>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32" name="TextBox 87">
              <a:extLst>
                <a:ext uri="{FF2B5EF4-FFF2-40B4-BE49-F238E27FC236}">
                  <a16:creationId xmlns:a16="http://schemas.microsoft.com/office/drawing/2014/main" id="{BBB3A18B-27B8-8B21-DB6C-282FBB903D92}"/>
                </a:ext>
              </a:extLst>
            </p:cNvPr>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33" name="TextBox 88">
              <a:extLst>
                <a:ext uri="{FF2B5EF4-FFF2-40B4-BE49-F238E27FC236}">
                  <a16:creationId xmlns:a16="http://schemas.microsoft.com/office/drawing/2014/main" id="{73ACD550-0397-AD94-AC3A-27CE240942E4}"/>
                </a:ext>
              </a:extLst>
            </p:cNvPr>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34" name="Straight Connector 97">
              <a:extLst>
                <a:ext uri="{FF2B5EF4-FFF2-40B4-BE49-F238E27FC236}">
                  <a16:creationId xmlns:a16="http://schemas.microsoft.com/office/drawing/2014/main" id="{08C6A734-AE46-E4C0-9DB6-A49B605F239C}"/>
                </a:ext>
              </a:extLst>
            </p:cNvPr>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5" name="TextBox 98">
              <a:extLst>
                <a:ext uri="{FF2B5EF4-FFF2-40B4-BE49-F238E27FC236}">
                  <a16:creationId xmlns:a16="http://schemas.microsoft.com/office/drawing/2014/main" id="{1B02188B-719B-0EFA-6C7D-C1EAFC2B99AA}"/>
                </a:ext>
              </a:extLst>
            </p:cNvPr>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36" name="TextBox 100">
              <a:extLst>
                <a:ext uri="{FF2B5EF4-FFF2-40B4-BE49-F238E27FC236}">
                  <a16:creationId xmlns:a16="http://schemas.microsoft.com/office/drawing/2014/main" id="{A5A00270-72BE-6E2F-0040-ED53C46CBDC9}"/>
                </a:ext>
              </a:extLst>
            </p:cNvPr>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37" name="Straight Connector 103">
              <a:extLst>
                <a:ext uri="{FF2B5EF4-FFF2-40B4-BE49-F238E27FC236}">
                  <a16:creationId xmlns:a16="http://schemas.microsoft.com/office/drawing/2014/main" id="{B970C696-43BE-0023-08C8-ACDBFAEB4488}"/>
                </a:ext>
              </a:extLst>
            </p:cNvPr>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8" name="Straight Connector 104">
              <a:extLst>
                <a:ext uri="{FF2B5EF4-FFF2-40B4-BE49-F238E27FC236}">
                  <a16:creationId xmlns:a16="http://schemas.microsoft.com/office/drawing/2014/main" id="{6C06A9F4-4B43-A3E4-A737-71E607CA4C12}"/>
                </a:ext>
              </a:extLst>
            </p:cNvPr>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9" name="TextBox 105">
              <a:extLst>
                <a:ext uri="{FF2B5EF4-FFF2-40B4-BE49-F238E27FC236}">
                  <a16:creationId xmlns:a16="http://schemas.microsoft.com/office/drawing/2014/main" id="{C35A64F9-2153-F25F-DF81-763541E27580}"/>
                </a:ext>
              </a:extLst>
            </p:cNvPr>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40" name="Straight Connector 106">
              <a:extLst>
                <a:ext uri="{FF2B5EF4-FFF2-40B4-BE49-F238E27FC236}">
                  <a16:creationId xmlns:a16="http://schemas.microsoft.com/office/drawing/2014/main" id="{A3A5FEDF-2DE1-EB90-2996-42487FB63A86}"/>
                </a:ext>
              </a:extLst>
            </p:cNvPr>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1" name="Straight Connector 107">
              <a:extLst>
                <a:ext uri="{FF2B5EF4-FFF2-40B4-BE49-F238E27FC236}">
                  <a16:creationId xmlns:a16="http://schemas.microsoft.com/office/drawing/2014/main" id="{A9740B92-C9F5-FE74-9E1F-9ADD8AED71AF}"/>
                </a:ext>
              </a:extLst>
            </p:cNvPr>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42" name="TextBox 108">
              <a:extLst>
                <a:ext uri="{FF2B5EF4-FFF2-40B4-BE49-F238E27FC236}">
                  <a16:creationId xmlns:a16="http://schemas.microsoft.com/office/drawing/2014/main" id="{F2E613FD-A087-38B0-7C33-5174D058B357}"/>
                </a:ext>
              </a:extLst>
            </p:cNvPr>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43" name="TextBox 109">
              <a:extLst>
                <a:ext uri="{FF2B5EF4-FFF2-40B4-BE49-F238E27FC236}">
                  <a16:creationId xmlns:a16="http://schemas.microsoft.com/office/drawing/2014/main" id="{D595C446-6DEA-0530-B607-855D1CD3B4AB}"/>
                </a:ext>
              </a:extLst>
            </p:cNvPr>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sp>
          <p:nvSpPr>
            <p:cNvPr id="44" name="TextBox 32">
              <a:extLst>
                <a:ext uri="{FF2B5EF4-FFF2-40B4-BE49-F238E27FC236}">
                  <a16:creationId xmlns:a16="http://schemas.microsoft.com/office/drawing/2014/main" id="{7FFB873A-0193-52BA-CE87-7FA5AE36187C}"/>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45" name="TextBox 33">
              <a:extLst>
                <a:ext uri="{FF2B5EF4-FFF2-40B4-BE49-F238E27FC236}">
                  <a16:creationId xmlns:a16="http://schemas.microsoft.com/office/drawing/2014/main" id="{E2B5E1DA-EECC-CFF6-25E2-0943C850FDA4}"/>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sp>
        <p:nvSpPr>
          <p:cNvPr id="9" name="Platshållare för text 8">
            <a:extLst>
              <a:ext uri="{FF2B5EF4-FFF2-40B4-BE49-F238E27FC236}">
                <a16:creationId xmlns:a16="http://schemas.microsoft.com/office/drawing/2014/main" id="{4D416397-13DC-21F7-900E-78825B7FD4D3}"/>
              </a:ext>
            </a:extLst>
          </p:cNvPr>
          <p:cNvSpPr>
            <a:spLocks noGrp="1"/>
          </p:cNvSpPr>
          <p:nvPr>
            <p:ph type="body" sz="quarter" idx="16"/>
          </p:nvPr>
        </p:nvSpPr>
        <p:spPr/>
        <p:txBody>
          <a:bodyPr/>
          <a:lstStyle/>
          <a:p>
            <a:r>
              <a:rPr lang="sv-SE" sz="1800" dirty="0"/>
              <a:t>Har du gjort något av nedanstående under de senaste 12 månaderna i syfte att öka mångfalden av djur och natur? </a:t>
            </a:r>
          </a:p>
        </p:txBody>
      </p:sp>
      <p:sp>
        <p:nvSpPr>
          <p:cNvPr id="11" name="textruta 10">
            <a:extLst>
              <a:ext uri="{FF2B5EF4-FFF2-40B4-BE49-F238E27FC236}">
                <a16:creationId xmlns:a16="http://schemas.microsoft.com/office/drawing/2014/main" id="{4AFDE235-631A-3626-F6EE-BF4956255BF1}"/>
              </a:ext>
            </a:extLst>
          </p:cNvPr>
          <p:cNvSpPr txBox="1"/>
          <p:nvPr/>
        </p:nvSpPr>
        <p:spPr>
          <a:xfrm>
            <a:off x="6620863" y="4475265"/>
            <a:ext cx="299762" cy="215444"/>
          </a:xfrm>
          <a:prstGeom prst="rect">
            <a:avLst/>
          </a:prstGeom>
          <a:noFill/>
        </p:spPr>
        <p:txBody>
          <a:bodyPr wrap="none" lIns="0" tIns="0" rIns="0" bIns="0" rtlCol="0">
            <a:spAutoFit/>
          </a:bodyPr>
          <a:lstStyle/>
          <a:p>
            <a:pPr algn="ctr"/>
            <a:r>
              <a:rPr lang="sv-SE" sz="1400" dirty="0"/>
              <a:t>Alla</a:t>
            </a:r>
          </a:p>
        </p:txBody>
      </p:sp>
      <p:sp>
        <p:nvSpPr>
          <p:cNvPr id="12" name="textruta 11">
            <a:extLst>
              <a:ext uri="{FF2B5EF4-FFF2-40B4-BE49-F238E27FC236}">
                <a16:creationId xmlns:a16="http://schemas.microsoft.com/office/drawing/2014/main" id="{4DD8D58E-17B4-C0EE-2035-81E5DB5214AB}"/>
              </a:ext>
            </a:extLst>
          </p:cNvPr>
          <p:cNvSpPr txBox="1"/>
          <p:nvPr/>
        </p:nvSpPr>
        <p:spPr>
          <a:xfrm>
            <a:off x="7199947" y="4552209"/>
            <a:ext cx="347852" cy="215444"/>
          </a:xfrm>
          <a:prstGeom prst="rect">
            <a:avLst/>
          </a:prstGeom>
          <a:noFill/>
        </p:spPr>
        <p:txBody>
          <a:bodyPr wrap="none" lIns="0" tIns="0" rIns="0" bIns="0" rtlCol="0">
            <a:spAutoFit/>
          </a:bodyPr>
          <a:lstStyle/>
          <a:p>
            <a:pPr algn="ctr"/>
            <a:r>
              <a:rPr lang="sv-SE" sz="1400" dirty="0"/>
              <a:t>Man</a:t>
            </a:r>
          </a:p>
        </p:txBody>
      </p:sp>
      <p:sp>
        <p:nvSpPr>
          <p:cNvPr id="13" name="textruta 12">
            <a:extLst>
              <a:ext uri="{FF2B5EF4-FFF2-40B4-BE49-F238E27FC236}">
                <a16:creationId xmlns:a16="http://schemas.microsoft.com/office/drawing/2014/main" id="{14C9AFF4-B194-16F6-56A2-BE4E3519D520}"/>
              </a:ext>
            </a:extLst>
          </p:cNvPr>
          <p:cNvSpPr txBox="1"/>
          <p:nvPr/>
        </p:nvSpPr>
        <p:spPr>
          <a:xfrm>
            <a:off x="7791055" y="4321377"/>
            <a:ext cx="548227" cy="215444"/>
          </a:xfrm>
          <a:prstGeom prst="rect">
            <a:avLst/>
          </a:prstGeom>
          <a:noFill/>
        </p:spPr>
        <p:txBody>
          <a:bodyPr wrap="none" lIns="0" tIns="0" rIns="0" bIns="0" rtlCol="0">
            <a:spAutoFit/>
          </a:bodyPr>
          <a:lstStyle/>
          <a:p>
            <a:pPr algn="ctr"/>
            <a:r>
              <a:rPr lang="sv-SE" sz="1400" dirty="0"/>
              <a:t>Kvinna</a:t>
            </a:r>
          </a:p>
        </p:txBody>
      </p:sp>
      <p:sp>
        <p:nvSpPr>
          <p:cNvPr id="14" name="textruta 13">
            <a:extLst>
              <a:ext uri="{FF2B5EF4-FFF2-40B4-BE49-F238E27FC236}">
                <a16:creationId xmlns:a16="http://schemas.microsoft.com/office/drawing/2014/main" id="{D687D0E8-47E9-BCF0-3269-A2FC964BF311}"/>
              </a:ext>
            </a:extLst>
          </p:cNvPr>
          <p:cNvSpPr txBox="1"/>
          <p:nvPr/>
        </p:nvSpPr>
        <p:spPr>
          <a:xfrm>
            <a:off x="3999846" y="3594756"/>
            <a:ext cx="299762" cy="215444"/>
          </a:xfrm>
          <a:prstGeom prst="rect">
            <a:avLst/>
          </a:prstGeom>
          <a:noFill/>
        </p:spPr>
        <p:txBody>
          <a:bodyPr wrap="none" lIns="0" tIns="0" rIns="0" bIns="0" rtlCol="0">
            <a:spAutoFit/>
          </a:bodyPr>
          <a:lstStyle/>
          <a:p>
            <a:pPr algn="ctr"/>
            <a:r>
              <a:rPr lang="sv-SE" sz="1400" dirty="0"/>
              <a:t>Alla</a:t>
            </a:r>
          </a:p>
        </p:txBody>
      </p:sp>
      <p:sp>
        <p:nvSpPr>
          <p:cNvPr id="15" name="textruta 14">
            <a:extLst>
              <a:ext uri="{FF2B5EF4-FFF2-40B4-BE49-F238E27FC236}">
                <a16:creationId xmlns:a16="http://schemas.microsoft.com/office/drawing/2014/main" id="{E20F676A-17CD-56A0-C00F-F01D24AE8D16}"/>
              </a:ext>
            </a:extLst>
          </p:cNvPr>
          <p:cNvSpPr txBox="1"/>
          <p:nvPr/>
        </p:nvSpPr>
        <p:spPr>
          <a:xfrm>
            <a:off x="4636310" y="3964702"/>
            <a:ext cx="347852" cy="215444"/>
          </a:xfrm>
          <a:prstGeom prst="rect">
            <a:avLst/>
          </a:prstGeom>
          <a:noFill/>
        </p:spPr>
        <p:txBody>
          <a:bodyPr wrap="none" lIns="0" tIns="0" rIns="0" bIns="0" rtlCol="0">
            <a:spAutoFit/>
          </a:bodyPr>
          <a:lstStyle/>
          <a:p>
            <a:pPr algn="ctr"/>
            <a:r>
              <a:rPr lang="sv-SE" sz="1400" dirty="0"/>
              <a:t>Man</a:t>
            </a:r>
          </a:p>
        </p:txBody>
      </p:sp>
      <p:sp>
        <p:nvSpPr>
          <p:cNvPr id="16" name="textruta 15">
            <a:extLst>
              <a:ext uri="{FF2B5EF4-FFF2-40B4-BE49-F238E27FC236}">
                <a16:creationId xmlns:a16="http://schemas.microsoft.com/office/drawing/2014/main" id="{3779A738-7FFE-D314-53D2-0128289A7BFB}"/>
              </a:ext>
            </a:extLst>
          </p:cNvPr>
          <p:cNvSpPr txBox="1"/>
          <p:nvPr/>
        </p:nvSpPr>
        <p:spPr>
          <a:xfrm>
            <a:off x="5166212" y="3190852"/>
            <a:ext cx="548227" cy="215444"/>
          </a:xfrm>
          <a:prstGeom prst="rect">
            <a:avLst/>
          </a:prstGeom>
          <a:noFill/>
        </p:spPr>
        <p:txBody>
          <a:bodyPr wrap="none" lIns="0" tIns="0" rIns="0" bIns="0" rtlCol="0">
            <a:spAutoFit/>
          </a:bodyPr>
          <a:lstStyle/>
          <a:p>
            <a:pPr algn="ctr"/>
            <a:r>
              <a:rPr lang="sv-SE" sz="1400" dirty="0"/>
              <a:t>Kvinna</a:t>
            </a:r>
          </a:p>
        </p:txBody>
      </p:sp>
      <p:sp>
        <p:nvSpPr>
          <p:cNvPr id="50" name="Platshållare för innehåll 49">
            <a:extLst>
              <a:ext uri="{FF2B5EF4-FFF2-40B4-BE49-F238E27FC236}">
                <a16:creationId xmlns:a16="http://schemas.microsoft.com/office/drawing/2014/main" id="{D9231610-6BF7-A8C4-3FA5-1C7DFB1704BF}"/>
              </a:ext>
            </a:extLst>
          </p:cNvPr>
          <p:cNvSpPr>
            <a:spLocks noGrp="1"/>
          </p:cNvSpPr>
          <p:nvPr>
            <p:ph sz="quarter" idx="12"/>
          </p:nvPr>
        </p:nvSpPr>
        <p:spPr/>
        <p:txBody>
          <a:bodyPr/>
          <a:lstStyle/>
          <a:p>
            <a:endParaRPr lang="sv-SE" sz="1400" dirty="0"/>
          </a:p>
          <a:p>
            <a:endParaRPr lang="sv-SE" sz="1400" dirty="0"/>
          </a:p>
          <a:p>
            <a:endParaRPr lang="sv-SE" sz="1400" dirty="0"/>
          </a:p>
          <a:p>
            <a:endParaRPr lang="sv-SE" sz="1400" dirty="0"/>
          </a:p>
          <a:p>
            <a:endParaRPr lang="sv-SE" sz="1400" dirty="0"/>
          </a:p>
          <a:p>
            <a:r>
              <a:rPr lang="sv-SE" sz="1400" dirty="0"/>
              <a:t>Kvinnor uppger i betydligt högre grad att de valt WWF:s Fiskguide än män.</a:t>
            </a:r>
          </a:p>
          <a:p>
            <a:r>
              <a:rPr lang="sv-SE" sz="1400" dirty="0"/>
              <a:t>Högst är siffran i gruppen 65-79 år (28%).</a:t>
            </a:r>
          </a:p>
          <a:p>
            <a:r>
              <a:rPr lang="sv-SE" sz="1400" dirty="0"/>
              <a:t>Boende i storstäderna uppger också i högre grad än andra att de valt WWF:s Fiskguide.</a:t>
            </a:r>
          </a:p>
        </p:txBody>
      </p:sp>
      <p:sp>
        <p:nvSpPr>
          <p:cNvPr id="6" name="textruta 5">
            <a:extLst>
              <a:ext uri="{FF2B5EF4-FFF2-40B4-BE49-F238E27FC236}">
                <a16:creationId xmlns:a16="http://schemas.microsoft.com/office/drawing/2014/main" id="{6B2E50CD-2606-171D-A5A0-0BEC4D4E6302}"/>
              </a:ext>
            </a:extLst>
          </p:cNvPr>
          <p:cNvSpPr txBox="1"/>
          <p:nvPr/>
        </p:nvSpPr>
        <p:spPr>
          <a:xfrm>
            <a:off x="11248633" y="5517077"/>
            <a:ext cx="172572" cy="246221"/>
          </a:xfrm>
          <a:prstGeom prst="rect">
            <a:avLst/>
          </a:prstGeom>
          <a:noFill/>
        </p:spPr>
        <p:txBody>
          <a:bodyPr wrap="square" lIns="0" tIns="0" rIns="0" bIns="0" rtlCol="0">
            <a:spAutoFit/>
          </a:bodyPr>
          <a:lstStyle/>
          <a:p>
            <a:r>
              <a:rPr lang="sv-SE" sz="1600" dirty="0"/>
              <a:t>%</a:t>
            </a:r>
          </a:p>
        </p:txBody>
      </p:sp>
      <p:sp>
        <p:nvSpPr>
          <p:cNvPr id="7" name="textruta 6">
            <a:extLst>
              <a:ext uri="{FF2B5EF4-FFF2-40B4-BE49-F238E27FC236}">
                <a16:creationId xmlns:a16="http://schemas.microsoft.com/office/drawing/2014/main" id="{6BB3B620-12A1-6C09-64E3-291AD639148D}"/>
              </a:ext>
            </a:extLst>
          </p:cNvPr>
          <p:cNvSpPr txBox="1"/>
          <p:nvPr/>
        </p:nvSpPr>
        <p:spPr>
          <a:xfrm>
            <a:off x="11016476" y="5763298"/>
            <a:ext cx="788193" cy="246221"/>
          </a:xfrm>
          <a:prstGeom prst="rect">
            <a:avLst/>
          </a:prstGeom>
          <a:noFill/>
        </p:spPr>
        <p:txBody>
          <a:bodyPr wrap="square">
            <a:spAutoFit/>
          </a:bodyPr>
          <a:lstStyle/>
          <a:p>
            <a:r>
              <a:rPr lang="sv-SE" sz="1000" dirty="0"/>
              <a:t>Bas: Alla</a:t>
            </a:r>
          </a:p>
        </p:txBody>
      </p:sp>
      <p:sp>
        <p:nvSpPr>
          <p:cNvPr id="3" name="Platshållare för bildnummer 2">
            <a:extLst>
              <a:ext uri="{FF2B5EF4-FFF2-40B4-BE49-F238E27FC236}">
                <a16:creationId xmlns:a16="http://schemas.microsoft.com/office/drawing/2014/main" id="{E76A3A0E-D6BA-FBD7-0155-56D46719E915}"/>
              </a:ext>
            </a:extLst>
          </p:cNvPr>
          <p:cNvSpPr>
            <a:spLocks noGrp="1"/>
          </p:cNvSpPr>
          <p:nvPr>
            <p:ph type="sldNum" sz="quarter" idx="10"/>
          </p:nvPr>
        </p:nvSpPr>
        <p:spPr/>
        <p:txBody>
          <a:bodyPr/>
          <a:lstStyle/>
          <a:p>
            <a:fld id="{4034BEE3-566C-4068-A777-C3A4762E861B}" type="slidenum">
              <a:rPr lang="en-GB" smtClean="0"/>
              <a:pPr/>
              <a:t>16</a:t>
            </a:fld>
            <a:endParaRPr lang="en-GB" dirty="0"/>
          </a:p>
        </p:txBody>
      </p:sp>
    </p:spTree>
    <p:extLst>
      <p:ext uri="{BB962C8B-B14F-4D97-AF65-F5344CB8AC3E}">
        <p14:creationId xmlns:p14="http://schemas.microsoft.com/office/powerpoint/2010/main" val="309326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1AA1914-95F4-9DBD-655E-6F535D7CE896}"/>
              </a:ext>
            </a:extLst>
          </p:cNvPr>
          <p:cNvSpPr>
            <a:spLocks noGrp="1"/>
          </p:cNvSpPr>
          <p:nvPr>
            <p:ph type="title"/>
          </p:nvPr>
        </p:nvSpPr>
        <p:spPr/>
        <p:txBody>
          <a:bodyPr/>
          <a:lstStyle/>
          <a:p>
            <a:r>
              <a:rPr lang="sv-SE" dirty="0"/>
              <a:t>Nästan varannan uppger att de handlar billigare livsmedel generellt</a:t>
            </a:r>
          </a:p>
        </p:txBody>
      </p:sp>
      <p:sp>
        <p:nvSpPr>
          <p:cNvPr id="4" name="Platshållare för sidfot 3">
            <a:extLst>
              <a:ext uri="{FF2B5EF4-FFF2-40B4-BE49-F238E27FC236}">
                <a16:creationId xmlns:a16="http://schemas.microsoft.com/office/drawing/2014/main" id="{F56BE6E5-F691-7B0F-E00C-846C8D5F0D26}"/>
              </a:ext>
            </a:extLst>
          </p:cNvPr>
          <p:cNvSpPr>
            <a:spLocks noGrp="1"/>
          </p:cNvSpPr>
          <p:nvPr>
            <p:ph type="ftr" sz="quarter" idx="11"/>
          </p:nvPr>
        </p:nvSpPr>
        <p:spPr/>
        <p:txBody>
          <a:bodyPr/>
          <a:lstStyle/>
          <a:p>
            <a:r>
              <a:rPr lang="sv-SE" dirty="0"/>
              <a:t>Klimatbarometern 2023</a:t>
            </a:r>
          </a:p>
        </p:txBody>
      </p:sp>
      <p:graphicFrame>
        <p:nvGraphicFramePr>
          <p:cNvPr id="6" name="Platshållare för innehåll 5">
            <a:extLst>
              <a:ext uri="{FF2B5EF4-FFF2-40B4-BE49-F238E27FC236}">
                <a16:creationId xmlns:a16="http://schemas.microsoft.com/office/drawing/2014/main" id="{8B9FCE7D-C854-CEC0-1E89-CCA26A25748F}"/>
              </a:ext>
            </a:extLst>
          </p:cNvPr>
          <p:cNvGraphicFramePr>
            <a:graphicFrameLocks noGrp="1"/>
          </p:cNvGraphicFramePr>
          <p:nvPr>
            <p:ph sz="quarter" idx="14"/>
            <p:custDataLst>
              <p:tags r:id="rId1"/>
            </p:custDataLst>
            <p:extLst>
              <p:ext uri="{D42A27DB-BD31-4B8C-83A1-F6EECF244321}">
                <p14:modId xmlns:p14="http://schemas.microsoft.com/office/powerpoint/2010/main" val="858831834"/>
              </p:ext>
            </p:extLst>
          </p:nvPr>
        </p:nvGraphicFramePr>
        <p:xfrm>
          <a:off x="359999" y="1532539"/>
          <a:ext cx="11466512" cy="4158840"/>
        </p:xfrm>
        <a:graphic>
          <a:graphicData uri="http://schemas.openxmlformats.org/drawingml/2006/chart">
            <c:chart xmlns:c="http://schemas.openxmlformats.org/drawingml/2006/chart" xmlns:r="http://schemas.openxmlformats.org/officeDocument/2006/relationships" r:id="rId3"/>
          </a:graphicData>
        </a:graphic>
      </p:graphicFrame>
      <p:sp>
        <p:nvSpPr>
          <p:cNvPr id="66" name="Platshållare för text 10">
            <a:extLst>
              <a:ext uri="{FF2B5EF4-FFF2-40B4-BE49-F238E27FC236}">
                <a16:creationId xmlns:a16="http://schemas.microsoft.com/office/drawing/2014/main" id="{01CF5D96-3BF5-75E7-94D7-877D6548CF1A}"/>
              </a:ext>
            </a:extLst>
          </p:cNvPr>
          <p:cNvSpPr txBox="1">
            <a:spLocks/>
          </p:cNvSpPr>
          <p:nvPr/>
        </p:nvSpPr>
        <p:spPr>
          <a:xfrm>
            <a:off x="360000" y="910800"/>
            <a:ext cx="11466000" cy="396000"/>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t>Har du till följd av ökade matpriser/inflation ändrat dina matinköp på något av följande sätt den senaste tiden? </a:t>
            </a:r>
          </a:p>
        </p:txBody>
      </p:sp>
      <p:sp>
        <p:nvSpPr>
          <p:cNvPr id="8" name="textruta 7">
            <a:extLst>
              <a:ext uri="{FF2B5EF4-FFF2-40B4-BE49-F238E27FC236}">
                <a16:creationId xmlns:a16="http://schemas.microsoft.com/office/drawing/2014/main" id="{5BF17DF0-1A1A-39C4-F4DC-7AE2823E6F0D}"/>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9" name="textruta 8">
            <a:extLst>
              <a:ext uri="{FF2B5EF4-FFF2-40B4-BE49-F238E27FC236}">
                <a16:creationId xmlns:a16="http://schemas.microsoft.com/office/drawing/2014/main" id="{1EFD18E1-CD14-5EB2-4C36-62F480989F9C}"/>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2" name="Platshållare för bildnummer 1">
            <a:extLst>
              <a:ext uri="{FF2B5EF4-FFF2-40B4-BE49-F238E27FC236}">
                <a16:creationId xmlns:a16="http://schemas.microsoft.com/office/drawing/2014/main" id="{4CE0FCFA-A876-0A21-5A8D-B1AA407C90B0}"/>
              </a:ext>
            </a:extLst>
          </p:cNvPr>
          <p:cNvSpPr>
            <a:spLocks noGrp="1"/>
          </p:cNvSpPr>
          <p:nvPr>
            <p:ph type="sldNum" sz="quarter" idx="10"/>
          </p:nvPr>
        </p:nvSpPr>
        <p:spPr/>
        <p:txBody>
          <a:bodyPr/>
          <a:lstStyle/>
          <a:p>
            <a:fld id="{4034BEE3-566C-4068-A777-C3A4762E861B}" type="slidenum">
              <a:rPr lang="en-GB" smtClean="0"/>
              <a:pPr/>
              <a:t>17</a:t>
            </a:fld>
            <a:endParaRPr lang="en-GB" dirty="0"/>
          </a:p>
        </p:txBody>
      </p:sp>
    </p:spTree>
    <p:extLst>
      <p:ext uri="{BB962C8B-B14F-4D97-AF65-F5344CB8AC3E}">
        <p14:creationId xmlns:p14="http://schemas.microsoft.com/office/powerpoint/2010/main" val="339256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3F1A9E2E-CE1C-789D-4ECF-00ADC9DDC201}"/>
              </a:ext>
            </a:extLst>
          </p:cNvPr>
          <p:cNvSpPr>
            <a:spLocks noGrp="1"/>
          </p:cNvSpPr>
          <p:nvPr>
            <p:ph type="title"/>
          </p:nvPr>
        </p:nvSpPr>
        <p:spPr/>
        <p:txBody>
          <a:bodyPr/>
          <a:lstStyle/>
          <a:p>
            <a:r>
              <a:rPr lang="sv-SE" dirty="0"/>
              <a:t>En tredjedel uppger att de kastar mindre mat hemma till följd av inflationen</a:t>
            </a:r>
          </a:p>
        </p:txBody>
      </p:sp>
      <p:sp>
        <p:nvSpPr>
          <p:cNvPr id="4" name="Platshållare för sidfot 3">
            <a:extLst>
              <a:ext uri="{FF2B5EF4-FFF2-40B4-BE49-F238E27FC236}">
                <a16:creationId xmlns:a16="http://schemas.microsoft.com/office/drawing/2014/main" id="{A884FA32-F225-AC60-1B6B-7A86ED04C575}"/>
              </a:ext>
            </a:extLst>
          </p:cNvPr>
          <p:cNvSpPr>
            <a:spLocks noGrp="1"/>
          </p:cNvSpPr>
          <p:nvPr>
            <p:ph type="ftr" sz="quarter" idx="11"/>
          </p:nvPr>
        </p:nvSpPr>
        <p:spPr/>
        <p:txBody>
          <a:bodyPr/>
          <a:lstStyle/>
          <a:p>
            <a:r>
              <a:rPr lang="sv-SE" dirty="0"/>
              <a:t>Klimatbarometern 2023</a:t>
            </a:r>
          </a:p>
        </p:txBody>
      </p:sp>
      <p:graphicFrame>
        <p:nvGraphicFramePr>
          <p:cNvPr id="13" name="Platshållare för innehåll 12">
            <a:extLst>
              <a:ext uri="{FF2B5EF4-FFF2-40B4-BE49-F238E27FC236}">
                <a16:creationId xmlns:a16="http://schemas.microsoft.com/office/drawing/2014/main" id="{0FEDF0B4-019B-279E-5B91-12A4E703072C}"/>
              </a:ext>
            </a:extLst>
          </p:cNvPr>
          <p:cNvGraphicFramePr>
            <a:graphicFrameLocks noGrp="1"/>
          </p:cNvGraphicFramePr>
          <p:nvPr>
            <p:ph sz="quarter" idx="12"/>
          </p:nvPr>
        </p:nvGraphicFramePr>
        <p:xfrm>
          <a:off x="360363" y="1709738"/>
          <a:ext cx="5626100"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9" name="Platshållare för innehåll 8">
            <a:extLst>
              <a:ext uri="{FF2B5EF4-FFF2-40B4-BE49-F238E27FC236}">
                <a16:creationId xmlns:a16="http://schemas.microsoft.com/office/drawing/2014/main" id="{A47B72B4-6790-9F2F-8F5D-264B0FD7394A}"/>
              </a:ext>
            </a:extLst>
          </p:cNvPr>
          <p:cNvSpPr>
            <a:spLocks noGrp="1"/>
          </p:cNvSpPr>
          <p:nvPr>
            <p:ph sz="quarter" idx="13"/>
          </p:nvPr>
        </p:nvSpPr>
        <p:spPr>
          <a:xfrm>
            <a:off x="6200965" y="2076450"/>
            <a:ext cx="5626800" cy="3632463"/>
          </a:xfrm>
        </p:spPr>
        <p:txBody>
          <a:bodyPr/>
          <a:lstStyle/>
          <a:p>
            <a:pPr>
              <a:buSzPct val="100000"/>
            </a:pPr>
            <a:r>
              <a:rPr lang="sv-SE" sz="1400" dirty="0"/>
              <a:t>En tredjedel av allmänheten (34%) uppger att de kastar mindre mat hemma till följd av ökade matpriser/inflation. </a:t>
            </a:r>
          </a:p>
          <a:p>
            <a:pPr>
              <a:buSzPct val="100000"/>
            </a:pPr>
            <a:r>
              <a:rPr lang="sv-SE" sz="1400" dirty="0"/>
              <a:t>Kvinnor uppger i större utsträckning än män att de kastar mindre mat hemma (39% resp. 29%). I samma mönster svarar män i högre grad än kvinnor att de inte ändrat hanteringen av mat hemma till följd av ökade matpriser/inflation (67% resp. 59%). </a:t>
            </a:r>
          </a:p>
          <a:p>
            <a:pPr>
              <a:buSzPct val="100000"/>
            </a:pPr>
            <a:r>
              <a:rPr lang="sv-SE" sz="1400" dirty="0"/>
              <a:t>Bland kvinnor förekommer det inte några skillnader oavsett ålder, men bland män finns det en tydlig skillnad mellan unga och äldre. Bland unga män (18-29 år) är det endast två av tio (22%) som uppger att de kastar mindre mat, men bland äldre män (65-79 år) är det fyra av tio (38%) som uppger samma sak.</a:t>
            </a:r>
          </a:p>
        </p:txBody>
      </p:sp>
      <p:sp>
        <p:nvSpPr>
          <p:cNvPr id="10" name="Platshållare för text 9">
            <a:extLst>
              <a:ext uri="{FF2B5EF4-FFF2-40B4-BE49-F238E27FC236}">
                <a16:creationId xmlns:a16="http://schemas.microsoft.com/office/drawing/2014/main" id="{2B23EFC8-EDC7-1071-71D6-3070D2736A15}"/>
              </a:ext>
            </a:extLst>
          </p:cNvPr>
          <p:cNvSpPr>
            <a:spLocks noGrp="1"/>
          </p:cNvSpPr>
          <p:nvPr>
            <p:ph type="body" sz="quarter" idx="14"/>
          </p:nvPr>
        </p:nvSpPr>
        <p:spPr/>
        <p:txBody>
          <a:bodyPr/>
          <a:lstStyle/>
          <a:p>
            <a:r>
              <a:rPr lang="sv-SE" sz="1800" dirty="0"/>
              <a:t>Har du till följd av ökade matpriser/inflation ändrat din hantering av maten hemma på något av följande sätt under den senaste tiden?</a:t>
            </a:r>
          </a:p>
        </p:txBody>
      </p:sp>
      <p:cxnSp>
        <p:nvCxnSpPr>
          <p:cNvPr id="5" name="Rak koppling 4">
            <a:extLst>
              <a:ext uri="{FF2B5EF4-FFF2-40B4-BE49-F238E27FC236}">
                <a16:creationId xmlns:a16="http://schemas.microsoft.com/office/drawing/2014/main" id="{E80F4635-32E3-2170-1551-8873EEDD533D}"/>
              </a:ext>
            </a:extLst>
          </p:cNvPr>
          <p:cNvCxnSpPr/>
          <p:nvPr/>
        </p:nvCxnSpPr>
        <p:spPr>
          <a:xfrm>
            <a:off x="6201665" y="1733320"/>
            <a:ext cx="5624698" cy="0"/>
          </a:xfrm>
          <a:prstGeom prst="line">
            <a:avLst/>
          </a:prstGeom>
          <a:ln w="28575">
            <a:solidFill>
              <a:schemeClr val="accent3">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11" name="textruta 10">
            <a:extLst>
              <a:ext uri="{FF2B5EF4-FFF2-40B4-BE49-F238E27FC236}">
                <a16:creationId xmlns:a16="http://schemas.microsoft.com/office/drawing/2014/main" id="{CE15CB7E-D9C0-5C5B-1E4F-7640B5CB4AFD}"/>
              </a:ext>
            </a:extLst>
          </p:cNvPr>
          <p:cNvSpPr txBox="1"/>
          <p:nvPr/>
        </p:nvSpPr>
        <p:spPr>
          <a:xfrm>
            <a:off x="5613332" y="5557015"/>
            <a:ext cx="172572" cy="246221"/>
          </a:xfrm>
          <a:prstGeom prst="rect">
            <a:avLst/>
          </a:prstGeom>
          <a:noFill/>
        </p:spPr>
        <p:txBody>
          <a:bodyPr wrap="square" lIns="0" tIns="0" rIns="0" bIns="0" rtlCol="0">
            <a:spAutoFit/>
          </a:bodyPr>
          <a:lstStyle/>
          <a:p>
            <a:r>
              <a:rPr lang="sv-SE" sz="1600" dirty="0"/>
              <a:t>%</a:t>
            </a:r>
          </a:p>
        </p:txBody>
      </p:sp>
      <p:sp>
        <p:nvSpPr>
          <p:cNvPr id="12" name="textruta 11">
            <a:extLst>
              <a:ext uri="{FF2B5EF4-FFF2-40B4-BE49-F238E27FC236}">
                <a16:creationId xmlns:a16="http://schemas.microsoft.com/office/drawing/2014/main" id="{2DFE91CD-E69C-59D8-8784-988B75E2146B}"/>
              </a:ext>
            </a:extLst>
          </p:cNvPr>
          <p:cNvSpPr txBox="1"/>
          <p:nvPr/>
        </p:nvSpPr>
        <p:spPr>
          <a:xfrm>
            <a:off x="5381175" y="5803236"/>
            <a:ext cx="788193" cy="246221"/>
          </a:xfrm>
          <a:prstGeom prst="rect">
            <a:avLst/>
          </a:prstGeom>
          <a:noFill/>
        </p:spPr>
        <p:txBody>
          <a:bodyPr wrap="square">
            <a:spAutoFit/>
          </a:bodyPr>
          <a:lstStyle/>
          <a:p>
            <a:r>
              <a:rPr lang="sv-SE" sz="1000" dirty="0"/>
              <a:t>Bas: Alla</a:t>
            </a:r>
          </a:p>
        </p:txBody>
      </p:sp>
      <p:sp>
        <p:nvSpPr>
          <p:cNvPr id="2" name="Platshållare för bildnummer 1">
            <a:extLst>
              <a:ext uri="{FF2B5EF4-FFF2-40B4-BE49-F238E27FC236}">
                <a16:creationId xmlns:a16="http://schemas.microsoft.com/office/drawing/2014/main" id="{E9FB2F37-08FE-68F6-67FD-BE1325C1EE85}"/>
              </a:ext>
            </a:extLst>
          </p:cNvPr>
          <p:cNvSpPr>
            <a:spLocks noGrp="1"/>
          </p:cNvSpPr>
          <p:nvPr>
            <p:ph type="sldNum" sz="quarter" idx="10"/>
          </p:nvPr>
        </p:nvSpPr>
        <p:spPr/>
        <p:txBody>
          <a:bodyPr/>
          <a:lstStyle/>
          <a:p>
            <a:fld id="{4034BEE3-566C-4068-A777-C3A4762E861B}" type="slidenum">
              <a:rPr lang="en-GB" smtClean="0"/>
              <a:pPr/>
              <a:t>18</a:t>
            </a:fld>
            <a:endParaRPr lang="en-GB" dirty="0"/>
          </a:p>
        </p:txBody>
      </p:sp>
    </p:spTree>
    <p:extLst>
      <p:ext uri="{BB962C8B-B14F-4D97-AF65-F5344CB8AC3E}">
        <p14:creationId xmlns:p14="http://schemas.microsoft.com/office/powerpoint/2010/main" val="34728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latshållare för innehåll 16" descr="En bild som visar maträtt&#10;&#10;Automatiskt genererad beskrivning">
            <a:extLst>
              <a:ext uri="{FF2B5EF4-FFF2-40B4-BE49-F238E27FC236}">
                <a16:creationId xmlns:a16="http://schemas.microsoft.com/office/drawing/2014/main" id="{54F0B476-44AB-B70A-A012-B5844AECDCD1}"/>
              </a:ext>
            </a:extLst>
          </p:cNvPr>
          <p:cNvPicPr>
            <a:picLocks noGrp="1" noChangeAspect="1"/>
          </p:cNvPicPr>
          <p:nvPr>
            <p:ph sz="quarter" idx="15"/>
          </p:nvPr>
        </p:nvPicPr>
        <p:blipFill rotWithShape="1">
          <a:blip r:embed="rId4" cstate="hqprint">
            <a:extLst>
              <a:ext uri="{28A0092B-C50C-407E-A947-70E740481C1C}">
                <a14:useLocalDpi xmlns:a14="http://schemas.microsoft.com/office/drawing/2010/main"/>
              </a:ext>
            </a:extLst>
          </a:blip>
          <a:srcRect/>
          <a:stretch/>
        </p:blipFill>
        <p:spPr>
          <a:xfrm>
            <a:off x="0" y="0"/>
            <a:ext cx="12192000" cy="6858000"/>
          </a:xfrm>
        </p:spPr>
      </p:pic>
      <p:sp>
        <p:nvSpPr>
          <p:cNvPr id="2" name="Rubrik 1">
            <a:extLst>
              <a:ext uri="{FF2B5EF4-FFF2-40B4-BE49-F238E27FC236}">
                <a16:creationId xmlns:a16="http://schemas.microsoft.com/office/drawing/2014/main" id="{5DC8EE7D-2B64-CA13-1BD2-0CD2DD0583CF}"/>
              </a:ext>
            </a:extLst>
          </p:cNvPr>
          <p:cNvSpPr>
            <a:spLocks noGrp="1"/>
          </p:cNvSpPr>
          <p:nvPr>
            <p:ph type="title"/>
          </p:nvPr>
        </p:nvSpPr>
        <p:spPr/>
        <p:txBody>
          <a:bodyPr/>
          <a:lstStyle/>
          <a:p>
            <a:r>
              <a:rPr lang="sv-SE" dirty="0"/>
              <a:t>Hållbar mat – två vägar framåt?</a:t>
            </a:r>
          </a:p>
        </p:txBody>
      </p:sp>
      <p:grpSp>
        <p:nvGrpSpPr>
          <p:cNvPr id="18" name="Group 3">
            <a:extLst>
              <a:ext uri="{FF2B5EF4-FFF2-40B4-BE49-F238E27FC236}">
                <a16:creationId xmlns:a16="http://schemas.microsoft.com/office/drawing/2014/main" id="{0AC049E8-FCCE-3A8F-15C4-557095E131E2}"/>
              </a:ext>
            </a:extLst>
          </p:cNvPr>
          <p:cNvGrpSpPr/>
          <p:nvPr>
            <p:custDataLst>
              <p:tags r:id="rId1"/>
            </p:custDataLst>
          </p:nvPr>
        </p:nvGrpSpPr>
        <p:grpSpPr>
          <a:xfrm>
            <a:off x="-1143000" y="-600255"/>
            <a:ext cx="13680281" cy="6916199"/>
            <a:chOff x="-1143000" y="-600255"/>
            <a:chExt cx="13680281" cy="6916199"/>
          </a:xfrm>
        </p:grpSpPr>
        <p:cxnSp>
          <p:nvCxnSpPr>
            <p:cNvPr id="19" name="Straight Connector 13">
              <a:extLst>
                <a:ext uri="{FF2B5EF4-FFF2-40B4-BE49-F238E27FC236}">
                  <a16:creationId xmlns:a16="http://schemas.microsoft.com/office/drawing/2014/main" id="{00577466-C5DD-D672-FA47-FB3D992BFC2D}"/>
                </a:ext>
              </a:extLst>
            </p:cNvPr>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22">
              <a:extLst>
                <a:ext uri="{FF2B5EF4-FFF2-40B4-BE49-F238E27FC236}">
                  <a16:creationId xmlns:a16="http://schemas.microsoft.com/office/drawing/2014/main" id="{368308DD-34FE-4FB6-1DBC-52284B404613}"/>
                </a:ext>
              </a:extLst>
            </p:cNvPr>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26">
              <a:extLst>
                <a:ext uri="{FF2B5EF4-FFF2-40B4-BE49-F238E27FC236}">
                  <a16:creationId xmlns:a16="http://schemas.microsoft.com/office/drawing/2014/main" id="{EE866A06-6809-E813-E129-2BA257A5E228}"/>
                </a:ext>
              </a:extLst>
            </p:cNvPr>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22" name="TextBox 50">
              <a:extLst>
                <a:ext uri="{FF2B5EF4-FFF2-40B4-BE49-F238E27FC236}">
                  <a16:creationId xmlns:a16="http://schemas.microsoft.com/office/drawing/2014/main" id="{E5695A3E-AFEF-CA03-5680-DD7808C2860A}"/>
                </a:ext>
              </a:extLst>
            </p:cNvPr>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23" name="TextBox 53">
              <a:extLst>
                <a:ext uri="{FF2B5EF4-FFF2-40B4-BE49-F238E27FC236}">
                  <a16:creationId xmlns:a16="http://schemas.microsoft.com/office/drawing/2014/main" id="{CA36C657-97BB-0468-9399-63FB0B19C6D9}"/>
                </a:ext>
              </a:extLst>
            </p:cNvPr>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24" name="TextBox 57">
              <a:extLst>
                <a:ext uri="{FF2B5EF4-FFF2-40B4-BE49-F238E27FC236}">
                  <a16:creationId xmlns:a16="http://schemas.microsoft.com/office/drawing/2014/main" id="{57DDF226-F90D-DF8A-B027-52F9BCB275C0}"/>
                </a:ext>
              </a:extLst>
            </p:cNvPr>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25" name="TextBox 59">
              <a:extLst>
                <a:ext uri="{FF2B5EF4-FFF2-40B4-BE49-F238E27FC236}">
                  <a16:creationId xmlns:a16="http://schemas.microsoft.com/office/drawing/2014/main" id="{8661E9CF-8403-1E7B-FD17-146F27FB43EE}"/>
                </a:ext>
              </a:extLst>
            </p:cNvPr>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26" name="TextBox 71">
              <a:extLst>
                <a:ext uri="{FF2B5EF4-FFF2-40B4-BE49-F238E27FC236}">
                  <a16:creationId xmlns:a16="http://schemas.microsoft.com/office/drawing/2014/main" id="{36493BFA-5B81-8089-E6ED-448BD179F392}"/>
                </a:ext>
              </a:extLst>
            </p:cNvPr>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27" name="Straight Connector 4">
              <a:extLst>
                <a:ext uri="{FF2B5EF4-FFF2-40B4-BE49-F238E27FC236}">
                  <a16:creationId xmlns:a16="http://schemas.microsoft.com/office/drawing/2014/main" id="{99B4118C-C5E8-38EB-3FCB-90BA1888349E}"/>
                </a:ext>
              </a:extLst>
            </p:cNvPr>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28" name="TextBox 84">
              <a:extLst>
                <a:ext uri="{FF2B5EF4-FFF2-40B4-BE49-F238E27FC236}">
                  <a16:creationId xmlns:a16="http://schemas.microsoft.com/office/drawing/2014/main" id="{02452225-FCCE-8FCB-46AA-B359E476D7A3}"/>
                </a:ext>
              </a:extLst>
            </p:cNvPr>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29" name="TextBox 85">
              <a:extLst>
                <a:ext uri="{FF2B5EF4-FFF2-40B4-BE49-F238E27FC236}">
                  <a16:creationId xmlns:a16="http://schemas.microsoft.com/office/drawing/2014/main" id="{257EFE6B-6456-01A6-5A98-C91230C760E0}"/>
                </a:ext>
              </a:extLst>
            </p:cNvPr>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30" name="TextBox 87">
              <a:extLst>
                <a:ext uri="{FF2B5EF4-FFF2-40B4-BE49-F238E27FC236}">
                  <a16:creationId xmlns:a16="http://schemas.microsoft.com/office/drawing/2014/main" id="{1120A0D8-5302-A451-F631-2DD98086F216}"/>
                </a:ext>
              </a:extLst>
            </p:cNvPr>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31" name="TextBox 88">
              <a:extLst>
                <a:ext uri="{FF2B5EF4-FFF2-40B4-BE49-F238E27FC236}">
                  <a16:creationId xmlns:a16="http://schemas.microsoft.com/office/drawing/2014/main" id="{AA0F9018-9BCE-078C-F6BA-78C1F994047D}"/>
                </a:ext>
              </a:extLst>
            </p:cNvPr>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32" name="Straight Connector 97">
              <a:extLst>
                <a:ext uri="{FF2B5EF4-FFF2-40B4-BE49-F238E27FC236}">
                  <a16:creationId xmlns:a16="http://schemas.microsoft.com/office/drawing/2014/main" id="{F7C4CDAE-51A5-1BD4-CA85-B9FB66D9B628}"/>
                </a:ext>
              </a:extLst>
            </p:cNvPr>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3" name="TextBox 98">
              <a:extLst>
                <a:ext uri="{FF2B5EF4-FFF2-40B4-BE49-F238E27FC236}">
                  <a16:creationId xmlns:a16="http://schemas.microsoft.com/office/drawing/2014/main" id="{BF773B32-C54B-1E6A-53AD-2881162A7C1F}"/>
                </a:ext>
              </a:extLst>
            </p:cNvPr>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34" name="TextBox 100">
              <a:extLst>
                <a:ext uri="{FF2B5EF4-FFF2-40B4-BE49-F238E27FC236}">
                  <a16:creationId xmlns:a16="http://schemas.microsoft.com/office/drawing/2014/main" id="{49DFA0FD-2521-5FD9-128F-B3E252A76871}"/>
                </a:ext>
              </a:extLst>
            </p:cNvPr>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35" name="Straight Connector 103">
              <a:extLst>
                <a:ext uri="{FF2B5EF4-FFF2-40B4-BE49-F238E27FC236}">
                  <a16:creationId xmlns:a16="http://schemas.microsoft.com/office/drawing/2014/main" id="{5259FD7F-84A3-E698-5C49-3A883A2C7C5C}"/>
                </a:ext>
              </a:extLst>
            </p:cNvPr>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6" name="Straight Connector 104">
              <a:extLst>
                <a:ext uri="{FF2B5EF4-FFF2-40B4-BE49-F238E27FC236}">
                  <a16:creationId xmlns:a16="http://schemas.microsoft.com/office/drawing/2014/main" id="{89B7860E-B0AE-DB49-D85B-F1A4A7D69BCD}"/>
                </a:ext>
              </a:extLst>
            </p:cNvPr>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7" name="TextBox 105">
              <a:extLst>
                <a:ext uri="{FF2B5EF4-FFF2-40B4-BE49-F238E27FC236}">
                  <a16:creationId xmlns:a16="http://schemas.microsoft.com/office/drawing/2014/main" id="{B231A955-BA7E-F242-2351-3D317D790858}"/>
                </a:ext>
              </a:extLst>
            </p:cNvPr>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38" name="Straight Connector 106">
              <a:extLst>
                <a:ext uri="{FF2B5EF4-FFF2-40B4-BE49-F238E27FC236}">
                  <a16:creationId xmlns:a16="http://schemas.microsoft.com/office/drawing/2014/main" id="{3D530131-849F-0B8A-BFF6-556F4D93E9CA}"/>
                </a:ext>
              </a:extLst>
            </p:cNvPr>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9" name="Straight Connector 107">
              <a:extLst>
                <a:ext uri="{FF2B5EF4-FFF2-40B4-BE49-F238E27FC236}">
                  <a16:creationId xmlns:a16="http://schemas.microsoft.com/office/drawing/2014/main" id="{5DEE5A8B-F095-94DA-364B-2A762AD84950}"/>
                </a:ext>
              </a:extLst>
            </p:cNvPr>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40" name="TextBox 108">
              <a:extLst>
                <a:ext uri="{FF2B5EF4-FFF2-40B4-BE49-F238E27FC236}">
                  <a16:creationId xmlns:a16="http://schemas.microsoft.com/office/drawing/2014/main" id="{AFA3ABAC-A470-F901-7CFA-E4947F6DAB47}"/>
                </a:ext>
              </a:extLst>
            </p:cNvPr>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41" name="TextBox 109">
              <a:extLst>
                <a:ext uri="{FF2B5EF4-FFF2-40B4-BE49-F238E27FC236}">
                  <a16:creationId xmlns:a16="http://schemas.microsoft.com/office/drawing/2014/main" id="{FC76F3FB-2BF1-0EE4-5241-237AE556AEA6}"/>
                </a:ext>
              </a:extLst>
            </p:cNvPr>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cxnSp>
          <p:nvCxnSpPr>
            <p:cNvPr id="42" name="Straight Connector 33">
              <a:extLst>
                <a:ext uri="{FF2B5EF4-FFF2-40B4-BE49-F238E27FC236}">
                  <a16:creationId xmlns:a16="http://schemas.microsoft.com/office/drawing/2014/main" id="{33DA3B7F-73D5-F09E-1177-671089C23AD3}"/>
                </a:ext>
              </a:extLst>
            </p:cNvPr>
            <p:cNvCxnSpPr/>
            <p:nvPr userDrawn="1"/>
          </p:nvCxnSpPr>
          <p:spPr>
            <a:xfrm>
              <a:off x="-256200" y="614540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43" name="TextBox 34">
              <a:extLst>
                <a:ext uri="{FF2B5EF4-FFF2-40B4-BE49-F238E27FC236}">
                  <a16:creationId xmlns:a16="http://schemas.microsoft.com/office/drawing/2014/main" id="{0BE9B2EC-48C2-15DB-DA2F-EE3EED8E1EE0}"/>
                </a:ext>
              </a:extLst>
            </p:cNvPr>
            <p:cNvSpPr txBox="1"/>
            <p:nvPr userDrawn="1"/>
          </p:nvSpPr>
          <p:spPr>
            <a:xfrm>
              <a:off x="-747711" y="6069722"/>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44" name="TextBox 35">
              <a:extLst>
                <a:ext uri="{FF2B5EF4-FFF2-40B4-BE49-F238E27FC236}">
                  <a16:creationId xmlns:a16="http://schemas.microsoft.com/office/drawing/2014/main" id="{4DC06EF5-95B5-A27D-371C-36613255DEAE}"/>
                </a:ext>
              </a:extLst>
            </p:cNvPr>
            <p:cNvSpPr txBox="1"/>
            <p:nvPr userDrawn="1"/>
          </p:nvSpPr>
          <p:spPr>
            <a:xfrm>
              <a:off x="-1143000" y="6192833"/>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pic>
        <p:nvPicPr>
          <p:cNvPr id="45" name="Graphic 38">
            <a:extLst>
              <a:ext uri="{FF2B5EF4-FFF2-40B4-BE49-F238E27FC236}">
                <a16:creationId xmlns:a16="http://schemas.microsoft.com/office/drawing/2014/main" id="{BA51F71A-4670-6825-5434-27BB9C462DDD}"/>
              </a:ext>
            </a:extLst>
          </p:cNvPr>
          <p:cNvPicPr>
            <a:picLocks noChangeAspect="1"/>
          </p:cNvPicPr>
          <p:nvPr>
            <p:custDataLst>
              <p:tags r:id="rId2"/>
            </p:custDataLst>
          </p:nvPr>
        </p:nvPicPr>
        <p:blipFill>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9999" y="6387324"/>
            <a:ext cx="2113425" cy="207464"/>
          </a:xfrm>
          <a:prstGeom prst="rect">
            <a:avLst/>
          </a:prstGeom>
        </p:spPr>
      </p:pic>
      <p:sp>
        <p:nvSpPr>
          <p:cNvPr id="4" name="Platshållare för sidfot 3">
            <a:extLst>
              <a:ext uri="{FF2B5EF4-FFF2-40B4-BE49-F238E27FC236}">
                <a16:creationId xmlns:a16="http://schemas.microsoft.com/office/drawing/2014/main" id="{1F9DFA71-3452-7DF3-13F1-143FC9E8D835}"/>
              </a:ext>
            </a:extLst>
          </p:cNvPr>
          <p:cNvSpPr>
            <a:spLocks noGrp="1"/>
          </p:cNvSpPr>
          <p:nvPr>
            <p:ph type="ftr" sz="quarter" idx="11"/>
          </p:nvPr>
        </p:nvSpPr>
        <p:spPr/>
        <p:txBody>
          <a:bodyPr/>
          <a:lstStyle/>
          <a:p>
            <a:r>
              <a:rPr lang="sv-SE" dirty="0"/>
              <a:t>Klimatbarometern 2023</a:t>
            </a:r>
          </a:p>
        </p:txBody>
      </p:sp>
      <p:sp>
        <p:nvSpPr>
          <p:cNvPr id="6" name="Platshållare för innehåll 5">
            <a:extLst>
              <a:ext uri="{FF2B5EF4-FFF2-40B4-BE49-F238E27FC236}">
                <a16:creationId xmlns:a16="http://schemas.microsoft.com/office/drawing/2014/main" id="{4B7024C5-4F80-6881-431B-C3D917D15BA9}"/>
              </a:ext>
            </a:extLst>
          </p:cNvPr>
          <p:cNvSpPr>
            <a:spLocks noGrp="1"/>
          </p:cNvSpPr>
          <p:nvPr>
            <p:ph sz="quarter" idx="13"/>
          </p:nvPr>
        </p:nvSpPr>
        <p:spPr>
          <a:xfrm>
            <a:off x="360363" y="1306800"/>
            <a:ext cx="3440112" cy="4413600"/>
          </a:xfrm>
        </p:spPr>
        <p:txBody>
          <a:bodyPr/>
          <a:lstStyle/>
          <a:p>
            <a:r>
              <a:rPr lang="sv-SE" sz="7200" b="1" dirty="0"/>
              <a:t>57%</a:t>
            </a:r>
          </a:p>
          <a:p>
            <a:r>
              <a:rPr lang="sv-SE" dirty="0"/>
              <a:t>vill att politiska styrmedel och skatter ska användas för att priset på hållbar mat, som har liten påverkan på klimat och natur, ska vara </a:t>
            </a:r>
            <a:r>
              <a:rPr lang="sv-SE" b="1" dirty="0">
                <a:solidFill>
                  <a:schemeClr val="bg2"/>
                </a:solidFill>
              </a:rPr>
              <a:t>billigare</a:t>
            </a:r>
          </a:p>
        </p:txBody>
      </p:sp>
      <p:sp>
        <p:nvSpPr>
          <p:cNvPr id="10" name="Platshållare för innehåll 9">
            <a:extLst>
              <a:ext uri="{FF2B5EF4-FFF2-40B4-BE49-F238E27FC236}">
                <a16:creationId xmlns:a16="http://schemas.microsoft.com/office/drawing/2014/main" id="{6C320766-EF7A-6C23-777B-35A72D28DCFD}"/>
              </a:ext>
            </a:extLst>
          </p:cNvPr>
          <p:cNvSpPr>
            <a:spLocks noGrp="1"/>
          </p:cNvSpPr>
          <p:nvPr>
            <p:ph sz="quarter" idx="17"/>
          </p:nvPr>
        </p:nvSpPr>
        <p:spPr>
          <a:xfrm>
            <a:off x="8154874" y="2376000"/>
            <a:ext cx="3672000" cy="3693722"/>
          </a:xfrm>
        </p:spPr>
        <p:txBody>
          <a:bodyPr anchor="b"/>
          <a:lstStyle/>
          <a:p>
            <a:pPr algn="r"/>
            <a:r>
              <a:rPr lang="sv-SE" sz="7200" b="1" dirty="0"/>
              <a:t>38%</a:t>
            </a:r>
          </a:p>
          <a:p>
            <a:pPr algn="r"/>
            <a:r>
              <a:rPr lang="sv-SE" dirty="0"/>
              <a:t>uppger att de är beredda att </a:t>
            </a:r>
            <a:r>
              <a:rPr lang="sv-SE" b="1" dirty="0">
                <a:solidFill>
                  <a:schemeClr val="bg2"/>
                </a:solidFill>
              </a:rPr>
              <a:t>betala mer </a:t>
            </a:r>
            <a:r>
              <a:rPr lang="sv-SE" dirty="0"/>
              <a:t>ur egen plånbok för mer hållbar mat</a:t>
            </a:r>
          </a:p>
        </p:txBody>
      </p:sp>
      <p:sp>
        <p:nvSpPr>
          <p:cNvPr id="5" name="Platshållare för bildnummer 4">
            <a:extLst>
              <a:ext uri="{FF2B5EF4-FFF2-40B4-BE49-F238E27FC236}">
                <a16:creationId xmlns:a16="http://schemas.microsoft.com/office/drawing/2014/main" id="{8BA56179-33C5-6603-BBB9-35080D24CBB7}"/>
              </a:ext>
            </a:extLst>
          </p:cNvPr>
          <p:cNvSpPr>
            <a:spLocks noGrp="1"/>
          </p:cNvSpPr>
          <p:nvPr>
            <p:ph type="sldNum" sz="quarter" idx="10"/>
          </p:nvPr>
        </p:nvSpPr>
        <p:spPr/>
        <p:txBody>
          <a:bodyPr/>
          <a:lstStyle/>
          <a:p>
            <a:fld id="{4034BEE3-566C-4068-A777-C3A4762E861B}" type="slidenum">
              <a:rPr lang="en-GB" smtClean="0"/>
              <a:pPr/>
              <a:t>19</a:t>
            </a:fld>
            <a:endParaRPr lang="en-GB" dirty="0"/>
          </a:p>
        </p:txBody>
      </p:sp>
    </p:spTree>
    <p:extLst>
      <p:ext uri="{BB962C8B-B14F-4D97-AF65-F5344CB8AC3E}">
        <p14:creationId xmlns:p14="http://schemas.microsoft.com/office/powerpoint/2010/main" val="347291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äs, utomhus, himmel, fält&#10;&#10;Automatiskt genererad beskrivning">
            <a:extLst>
              <a:ext uri="{FF2B5EF4-FFF2-40B4-BE49-F238E27FC236}">
                <a16:creationId xmlns:a16="http://schemas.microsoft.com/office/drawing/2014/main" id="{4DB8CA7B-8F0A-BFBB-2D28-0802AB2266A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Platshållare för text 1">
            <a:extLst>
              <a:ext uri="{FF2B5EF4-FFF2-40B4-BE49-F238E27FC236}">
                <a16:creationId xmlns:a16="http://schemas.microsoft.com/office/drawing/2014/main" id="{69A341DF-1685-3D78-18C0-7EC4976A03CB}"/>
              </a:ext>
            </a:extLst>
          </p:cNvPr>
          <p:cNvSpPr>
            <a:spLocks noGrp="1"/>
          </p:cNvSpPr>
          <p:nvPr>
            <p:ph type="body" sz="quarter" idx="15"/>
          </p:nvPr>
        </p:nvSpPr>
        <p:spPr/>
        <p:txBody>
          <a:bodyPr/>
          <a:lstStyle/>
          <a:p>
            <a:r>
              <a:rPr lang="sv-SE" dirty="0"/>
              <a:t>Klimatmål, skyddade områden och den biologiska mångfalden</a:t>
            </a:r>
          </a:p>
        </p:txBody>
      </p:sp>
      <p:sp>
        <p:nvSpPr>
          <p:cNvPr id="3" name="Platshållare för text 2">
            <a:extLst>
              <a:ext uri="{FF2B5EF4-FFF2-40B4-BE49-F238E27FC236}">
                <a16:creationId xmlns:a16="http://schemas.microsoft.com/office/drawing/2014/main" id="{D598DC3E-EE41-7015-C23C-B7EE2315ACD6}"/>
              </a:ext>
            </a:extLst>
          </p:cNvPr>
          <p:cNvSpPr>
            <a:spLocks noGrp="1"/>
          </p:cNvSpPr>
          <p:nvPr>
            <p:ph type="body" sz="quarter" idx="16"/>
          </p:nvPr>
        </p:nvSpPr>
        <p:spPr/>
        <p:txBody>
          <a:bodyPr/>
          <a:lstStyle/>
          <a:p>
            <a:r>
              <a:rPr lang="sv-SE" dirty="0"/>
              <a:t>4</a:t>
            </a:r>
          </a:p>
        </p:txBody>
      </p:sp>
    </p:spTree>
    <p:extLst>
      <p:ext uri="{BB962C8B-B14F-4D97-AF65-F5344CB8AC3E}">
        <p14:creationId xmlns:p14="http://schemas.microsoft.com/office/powerpoint/2010/main" val="150165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A8F952-1AD4-0A35-1FE5-5E022313C8BB}"/>
              </a:ext>
            </a:extLst>
          </p:cNvPr>
          <p:cNvSpPr>
            <a:spLocks noGrp="1"/>
          </p:cNvSpPr>
          <p:nvPr>
            <p:ph type="title"/>
          </p:nvPr>
        </p:nvSpPr>
        <p:spPr/>
        <p:txBody>
          <a:bodyPr/>
          <a:lstStyle/>
          <a:p>
            <a:r>
              <a:rPr lang="sv-SE" dirty="0"/>
              <a:t>Sverige har ett klimatmål att senast 2045 uppnå nettonollutsläpp</a:t>
            </a:r>
            <a:br>
              <a:rPr lang="sv-SE" dirty="0"/>
            </a:br>
            <a:br>
              <a:rPr lang="sv-SE" dirty="0"/>
            </a:br>
            <a:r>
              <a:rPr lang="sv-SE" sz="2000" dirty="0"/>
              <a:t>Tycker du att detta mål ska…?</a:t>
            </a:r>
            <a:endParaRPr lang="sv-SE" dirty="0"/>
          </a:p>
        </p:txBody>
      </p:sp>
      <p:sp>
        <p:nvSpPr>
          <p:cNvPr id="4" name="Platshållare för sidfot 3">
            <a:extLst>
              <a:ext uri="{FF2B5EF4-FFF2-40B4-BE49-F238E27FC236}">
                <a16:creationId xmlns:a16="http://schemas.microsoft.com/office/drawing/2014/main" id="{C8B345B6-7D5A-3D9C-8A5F-91A4B626D636}"/>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0C65D10C-C857-02F1-8A4F-AA84D5BAB298}"/>
              </a:ext>
            </a:extLst>
          </p:cNvPr>
          <p:cNvSpPr>
            <a:spLocks noGrp="1"/>
          </p:cNvSpPr>
          <p:nvPr>
            <p:ph type="body" sz="quarter" idx="12"/>
          </p:nvPr>
        </p:nvSpPr>
        <p:spPr/>
        <p:txBody>
          <a:bodyPr/>
          <a:lstStyle/>
          <a:p>
            <a:r>
              <a:rPr lang="sv-SE" dirty="0"/>
              <a:t>Skärpas</a:t>
            </a:r>
          </a:p>
        </p:txBody>
      </p:sp>
      <p:sp>
        <p:nvSpPr>
          <p:cNvPr id="6" name="Platshållare för innehåll 5">
            <a:extLst>
              <a:ext uri="{FF2B5EF4-FFF2-40B4-BE49-F238E27FC236}">
                <a16:creationId xmlns:a16="http://schemas.microsoft.com/office/drawing/2014/main" id="{4C5B2BA0-2161-9C73-CB77-6793229E8609}"/>
              </a:ext>
            </a:extLst>
          </p:cNvPr>
          <p:cNvSpPr>
            <a:spLocks noGrp="1"/>
          </p:cNvSpPr>
          <p:nvPr>
            <p:ph sz="quarter" idx="13"/>
          </p:nvPr>
        </p:nvSpPr>
        <p:spPr>
          <a:xfrm>
            <a:off x="360000" y="2376000"/>
            <a:ext cx="2728800" cy="1668875"/>
          </a:xfrm>
        </p:spPr>
        <p:txBody>
          <a:bodyPr/>
          <a:lstStyle/>
          <a:p>
            <a:r>
              <a:rPr lang="sv-SE" sz="7200" b="1" dirty="0">
                <a:solidFill>
                  <a:schemeClr val="accent3">
                    <a:lumMod val="50000"/>
                  </a:schemeClr>
                </a:solidFill>
              </a:rPr>
              <a:t>34%</a:t>
            </a:r>
          </a:p>
        </p:txBody>
      </p:sp>
      <p:sp>
        <p:nvSpPr>
          <p:cNvPr id="7" name="Platshållare för text 6">
            <a:extLst>
              <a:ext uri="{FF2B5EF4-FFF2-40B4-BE49-F238E27FC236}">
                <a16:creationId xmlns:a16="http://schemas.microsoft.com/office/drawing/2014/main" id="{76563859-B168-8D81-BC0B-53973C9F826C}"/>
              </a:ext>
            </a:extLst>
          </p:cNvPr>
          <p:cNvSpPr>
            <a:spLocks noGrp="1"/>
          </p:cNvSpPr>
          <p:nvPr>
            <p:ph type="body" sz="quarter" idx="14"/>
          </p:nvPr>
        </p:nvSpPr>
        <p:spPr/>
        <p:txBody>
          <a:bodyPr/>
          <a:lstStyle/>
          <a:p>
            <a:r>
              <a:rPr lang="sv-SE" dirty="0"/>
              <a:t>Behållas som det är</a:t>
            </a:r>
          </a:p>
        </p:txBody>
      </p:sp>
      <p:sp>
        <p:nvSpPr>
          <p:cNvPr id="8" name="Platshållare för innehåll 7">
            <a:extLst>
              <a:ext uri="{FF2B5EF4-FFF2-40B4-BE49-F238E27FC236}">
                <a16:creationId xmlns:a16="http://schemas.microsoft.com/office/drawing/2014/main" id="{59390397-14D8-7717-1698-74CCEAEB9FCA}"/>
              </a:ext>
            </a:extLst>
          </p:cNvPr>
          <p:cNvSpPr>
            <a:spLocks noGrp="1"/>
          </p:cNvSpPr>
          <p:nvPr>
            <p:ph sz="quarter" idx="15"/>
          </p:nvPr>
        </p:nvSpPr>
        <p:spPr>
          <a:xfrm>
            <a:off x="3272691" y="2376488"/>
            <a:ext cx="2728800" cy="1668387"/>
          </a:xfrm>
        </p:spPr>
        <p:txBody>
          <a:bodyPr/>
          <a:lstStyle/>
          <a:p>
            <a:r>
              <a:rPr lang="sv-SE" sz="7200" b="1" dirty="0">
                <a:solidFill>
                  <a:schemeClr val="accent3">
                    <a:lumMod val="75000"/>
                  </a:schemeClr>
                </a:solidFill>
              </a:rPr>
              <a:t>43%</a:t>
            </a:r>
          </a:p>
        </p:txBody>
      </p:sp>
      <p:sp>
        <p:nvSpPr>
          <p:cNvPr id="9" name="Platshållare för text 8">
            <a:extLst>
              <a:ext uri="{FF2B5EF4-FFF2-40B4-BE49-F238E27FC236}">
                <a16:creationId xmlns:a16="http://schemas.microsoft.com/office/drawing/2014/main" id="{EDBEA323-1155-2BBA-C070-07E95D3B0F9F}"/>
              </a:ext>
            </a:extLst>
          </p:cNvPr>
          <p:cNvSpPr>
            <a:spLocks noGrp="1"/>
          </p:cNvSpPr>
          <p:nvPr>
            <p:ph type="body" sz="quarter" idx="16"/>
          </p:nvPr>
        </p:nvSpPr>
        <p:spPr/>
        <p:txBody>
          <a:bodyPr/>
          <a:lstStyle/>
          <a:p>
            <a:r>
              <a:rPr lang="sv-SE" dirty="0"/>
              <a:t>Sänkas</a:t>
            </a:r>
          </a:p>
        </p:txBody>
      </p:sp>
      <p:sp>
        <p:nvSpPr>
          <p:cNvPr id="10" name="Platshållare för innehåll 9">
            <a:extLst>
              <a:ext uri="{FF2B5EF4-FFF2-40B4-BE49-F238E27FC236}">
                <a16:creationId xmlns:a16="http://schemas.microsoft.com/office/drawing/2014/main" id="{6F72E73A-9858-EC52-6D42-E01C9C1E978C}"/>
              </a:ext>
            </a:extLst>
          </p:cNvPr>
          <p:cNvSpPr>
            <a:spLocks noGrp="1"/>
          </p:cNvSpPr>
          <p:nvPr>
            <p:ph sz="quarter" idx="17"/>
          </p:nvPr>
        </p:nvSpPr>
        <p:spPr>
          <a:xfrm>
            <a:off x="6185382" y="2376000"/>
            <a:ext cx="2728800" cy="1668387"/>
          </a:xfrm>
        </p:spPr>
        <p:txBody>
          <a:bodyPr/>
          <a:lstStyle/>
          <a:p>
            <a:r>
              <a:rPr lang="sv-SE" sz="7200" b="1" dirty="0">
                <a:solidFill>
                  <a:srgbClr val="92D050"/>
                </a:solidFill>
              </a:rPr>
              <a:t>6%</a:t>
            </a:r>
          </a:p>
        </p:txBody>
      </p:sp>
      <p:sp>
        <p:nvSpPr>
          <p:cNvPr id="11" name="Platshållare för text 10">
            <a:extLst>
              <a:ext uri="{FF2B5EF4-FFF2-40B4-BE49-F238E27FC236}">
                <a16:creationId xmlns:a16="http://schemas.microsoft.com/office/drawing/2014/main" id="{5FA818E2-8B98-3AA9-969A-6EC87A8CF06F}"/>
              </a:ext>
            </a:extLst>
          </p:cNvPr>
          <p:cNvSpPr>
            <a:spLocks noGrp="1"/>
          </p:cNvSpPr>
          <p:nvPr>
            <p:ph type="body" sz="quarter" idx="18"/>
          </p:nvPr>
        </p:nvSpPr>
        <p:spPr/>
        <p:txBody>
          <a:bodyPr/>
          <a:lstStyle/>
          <a:p>
            <a:r>
              <a:rPr lang="sv-SE" dirty="0"/>
              <a:t>Avskaffas</a:t>
            </a:r>
          </a:p>
        </p:txBody>
      </p:sp>
      <p:sp>
        <p:nvSpPr>
          <p:cNvPr id="12" name="Platshållare för innehåll 11">
            <a:extLst>
              <a:ext uri="{FF2B5EF4-FFF2-40B4-BE49-F238E27FC236}">
                <a16:creationId xmlns:a16="http://schemas.microsoft.com/office/drawing/2014/main" id="{5FAB6D2B-3663-8478-4C91-44F51852D49C}"/>
              </a:ext>
            </a:extLst>
          </p:cNvPr>
          <p:cNvSpPr>
            <a:spLocks noGrp="1"/>
          </p:cNvSpPr>
          <p:nvPr>
            <p:ph sz="quarter" idx="19"/>
          </p:nvPr>
        </p:nvSpPr>
        <p:spPr>
          <a:xfrm>
            <a:off x="9098074" y="2376488"/>
            <a:ext cx="2728800" cy="1667899"/>
          </a:xfrm>
        </p:spPr>
        <p:txBody>
          <a:bodyPr/>
          <a:lstStyle/>
          <a:p>
            <a:r>
              <a:rPr lang="sv-SE" sz="7200" b="1" dirty="0"/>
              <a:t>6%</a:t>
            </a:r>
          </a:p>
        </p:txBody>
      </p:sp>
      <p:sp>
        <p:nvSpPr>
          <p:cNvPr id="13" name="Platshållare för innehåll 5">
            <a:extLst>
              <a:ext uri="{FF2B5EF4-FFF2-40B4-BE49-F238E27FC236}">
                <a16:creationId xmlns:a16="http://schemas.microsoft.com/office/drawing/2014/main" id="{3D3A7546-0238-24BD-4098-EBD217D1A275}"/>
              </a:ext>
            </a:extLst>
          </p:cNvPr>
          <p:cNvSpPr txBox="1">
            <a:spLocks/>
          </p:cNvSpPr>
          <p:nvPr/>
        </p:nvSpPr>
        <p:spPr>
          <a:xfrm>
            <a:off x="284293" y="4647220"/>
            <a:ext cx="8629889" cy="864693"/>
          </a:xfrm>
          <a:prstGeom prst="rect">
            <a:avLst/>
          </a:prstGeom>
          <a:ln w="12700">
            <a:noFill/>
          </a:ln>
          <a:extLst>
            <a:ext uri="{91240B29-F687-4F45-9708-019B960494DF}">
              <a14:hiddenLine xmlns:a14="http://schemas.microsoft.com/office/drawing/2010/main" w="0">
                <a:solidFill>
                  <a:srgbClr val="FFFFFF"/>
                </a:solidFill>
              </a14:hiddenLine>
            </a:ext>
          </a:extLst>
        </p:spPr>
        <p:txBody>
          <a:bodyPr vert="horz" lIns="0" tIns="0" rIns="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Kvinnor, unga 18-29 år och boende i storstäderna vill i högre grad att klimatmålet ska skärpas.</a:t>
            </a:r>
          </a:p>
          <a:p>
            <a:r>
              <a:rPr lang="sv-SE" dirty="0"/>
              <a:t>Män och de i åldern 50-64 år vill i högre grad att klimatmålet ska avskaffas.  </a:t>
            </a:r>
          </a:p>
          <a:p>
            <a:endParaRPr lang="sv-SE" dirty="0"/>
          </a:p>
        </p:txBody>
      </p:sp>
      <p:cxnSp>
        <p:nvCxnSpPr>
          <p:cNvPr id="16" name="Rak koppling 15">
            <a:extLst>
              <a:ext uri="{FF2B5EF4-FFF2-40B4-BE49-F238E27FC236}">
                <a16:creationId xmlns:a16="http://schemas.microsoft.com/office/drawing/2014/main" id="{51DE556A-B0F8-C47A-003D-AD9AC6CE5B9D}"/>
              </a:ext>
            </a:extLst>
          </p:cNvPr>
          <p:cNvCxnSpPr>
            <a:cxnSpLocks/>
          </p:cNvCxnSpPr>
          <p:nvPr/>
        </p:nvCxnSpPr>
        <p:spPr>
          <a:xfrm>
            <a:off x="284293" y="4523931"/>
            <a:ext cx="8520660"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4" name="Platshållare för bildnummer 13">
            <a:extLst>
              <a:ext uri="{FF2B5EF4-FFF2-40B4-BE49-F238E27FC236}">
                <a16:creationId xmlns:a16="http://schemas.microsoft.com/office/drawing/2014/main" id="{1D6AF7CC-DD5D-F83F-7D2E-B39FA948D0FC}"/>
              </a:ext>
            </a:extLst>
          </p:cNvPr>
          <p:cNvSpPr>
            <a:spLocks noGrp="1"/>
          </p:cNvSpPr>
          <p:nvPr>
            <p:ph type="sldNum" sz="quarter" idx="10"/>
          </p:nvPr>
        </p:nvSpPr>
        <p:spPr/>
        <p:txBody>
          <a:bodyPr/>
          <a:lstStyle/>
          <a:p>
            <a:fld id="{4034BEE3-566C-4068-A777-C3A4762E861B}" type="slidenum">
              <a:rPr lang="en-GB" smtClean="0"/>
              <a:pPr/>
              <a:t>21</a:t>
            </a:fld>
            <a:endParaRPr lang="en-GB" dirty="0"/>
          </a:p>
        </p:txBody>
      </p:sp>
    </p:spTree>
    <p:extLst>
      <p:ext uri="{BB962C8B-B14F-4D97-AF65-F5344CB8AC3E}">
        <p14:creationId xmlns:p14="http://schemas.microsoft.com/office/powerpoint/2010/main" val="347537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objekt 14">
            <a:extLst>
              <a:ext uri="{FF2B5EF4-FFF2-40B4-BE49-F238E27FC236}">
                <a16:creationId xmlns:a16="http://schemas.microsoft.com/office/drawing/2014/main" id="{CDDE8574-9C25-219A-3356-4076697542F0}"/>
              </a:ext>
            </a:extLst>
          </p:cNvPr>
          <p:cNvPicPr>
            <a:picLocks noChangeAspect="1"/>
          </p:cNvPicPr>
          <p:nvPr/>
        </p:nvPicPr>
        <p:blipFill>
          <a:blip r:embed="rId2"/>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5DC8EE7D-2B64-CA13-1BD2-0CD2DD0583CF}"/>
              </a:ext>
            </a:extLst>
          </p:cNvPr>
          <p:cNvSpPr>
            <a:spLocks noGrp="1"/>
          </p:cNvSpPr>
          <p:nvPr>
            <p:ph type="title"/>
          </p:nvPr>
        </p:nvSpPr>
        <p:spPr/>
        <p:txBody>
          <a:bodyPr/>
          <a:lstStyle/>
          <a:p>
            <a:r>
              <a:rPr lang="sv-SE" dirty="0">
                <a:solidFill>
                  <a:schemeClr val="bg1"/>
                </a:solidFill>
              </a:rPr>
              <a:t>Idag skyddar Sverige 15 procent av land, hav och vatten</a:t>
            </a:r>
            <a:br>
              <a:rPr lang="sv-SE" dirty="0">
                <a:solidFill>
                  <a:schemeClr val="bg1"/>
                </a:solidFill>
              </a:rPr>
            </a:br>
            <a:endParaRPr lang="sv-SE" dirty="0">
              <a:solidFill>
                <a:schemeClr val="bg1"/>
              </a:solidFill>
            </a:endParaRPr>
          </a:p>
        </p:txBody>
      </p:sp>
      <p:sp>
        <p:nvSpPr>
          <p:cNvPr id="4" name="Platshållare för sidfot 3">
            <a:extLst>
              <a:ext uri="{FF2B5EF4-FFF2-40B4-BE49-F238E27FC236}">
                <a16:creationId xmlns:a16="http://schemas.microsoft.com/office/drawing/2014/main" id="{1F9DFA71-3452-7DF3-13F1-143FC9E8D835}"/>
              </a:ext>
            </a:extLst>
          </p:cNvPr>
          <p:cNvSpPr>
            <a:spLocks noGrp="1"/>
          </p:cNvSpPr>
          <p:nvPr>
            <p:ph type="ftr" sz="quarter" idx="11"/>
          </p:nvPr>
        </p:nvSpPr>
        <p:spPr/>
        <p:txBody>
          <a:bodyPr/>
          <a:lstStyle/>
          <a:p>
            <a:r>
              <a:rPr lang="sv-SE" dirty="0">
                <a:solidFill>
                  <a:schemeClr val="bg1"/>
                </a:solidFill>
              </a:rPr>
              <a:t>Klimatbarometern 2023</a:t>
            </a:r>
          </a:p>
        </p:txBody>
      </p:sp>
      <p:sp>
        <p:nvSpPr>
          <p:cNvPr id="6" name="Platshållare för innehåll 5">
            <a:extLst>
              <a:ext uri="{FF2B5EF4-FFF2-40B4-BE49-F238E27FC236}">
                <a16:creationId xmlns:a16="http://schemas.microsoft.com/office/drawing/2014/main" id="{4B7024C5-4F80-6881-431B-C3D917D15BA9}"/>
              </a:ext>
            </a:extLst>
          </p:cNvPr>
          <p:cNvSpPr>
            <a:spLocks noGrp="1"/>
          </p:cNvSpPr>
          <p:nvPr>
            <p:ph sz="quarter" idx="13"/>
          </p:nvPr>
        </p:nvSpPr>
        <p:spPr>
          <a:xfrm>
            <a:off x="360363" y="1710000"/>
            <a:ext cx="5274894" cy="4010400"/>
          </a:xfrm>
        </p:spPr>
        <p:txBody>
          <a:bodyPr/>
          <a:lstStyle/>
          <a:p>
            <a:r>
              <a:rPr lang="sv-SE" sz="11500" b="1" dirty="0">
                <a:solidFill>
                  <a:schemeClr val="bg1"/>
                </a:solidFill>
              </a:rPr>
              <a:t>71%</a:t>
            </a:r>
          </a:p>
          <a:p>
            <a:endParaRPr lang="sv-SE" sz="2800" dirty="0">
              <a:solidFill>
                <a:schemeClr val="bg1"/>
              </a:solidFill>
            </a:endParaRPr>
          </a:p>
          <a:p>
            <a:r>
              <a:rPr lang="sv-SE" sz="2400" b="1" dirty="0">
                <a:solidFill>
                  <a:schemeClr val="bg1"/>
                </a:solidFill>
              </a:rPr>
              <a:t>anser att det är viktigt att Sverige skyddar 30 procent av vår natur till år 2030.</a:t>
            </a:r>
          </a:p>
          <a:p>
            <a:r>
              <a:rPr lang="sv-SE" sz="2400" b="1" dirty="0">
                <a:solidFill>
                  <a:schemeClr val="bg1"/>
                </a:solidFill>
              </a:rPr>
              <a:t>61% män och 81% kvinnor</a:t>
            </a:r>
          </a:p>
        </p:txBody>
      </p:sp>
      <p:cxnSp>
        <p:nvCxnSpPr>
          <p:cNvPr id="7" name="Rak koppling 6">
            <a:extLst>
              <a:ext uri="{FF2B5EF4-FFF2-40B4-BE49-F238E27FC236}">
                <a16:creationId xmlns:a16="http://schemas.microsoft.com/office/drawing/2014/main" id="{3C6BD126-BDAA-ADFE-E6CC-C0409AEC8279}"/>
              </a:ext>
            </a:extLst>
          </p:cNvPr>
          <p:cNvCxnSpPr>
            <a:cxnSpLocks/>
          </p:cNvCxnSpPr>
          <p:nvPr/>
        </p:nvCxnSpPr>
        <p:spPr>
          <a:xfrm>
            <a:off x="274939" y="4112881"/>
            <a:ext cx="6030168" cy="0"/>
          </a:xfrm>
          <a:prstGeom prst="line">
            <a:avLst/>
          </a:prstGeom>
          <a:ln w="28575">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5" name="Platshållare för bildnummer 4">
            <a:extLst>
              <a:ext uri="{FF2B5EF4-FFF2-40B4-BE49-F238E27FC236}">
                <a16:creationId xmlns:a16="http://schemas.microsoft.com/office/drawing/2014/main" id="{3B627DCA-4304-16A8-9BF4-0FA14013C1A3}"/>
              </a:ext>
            </a:extLst>
          </p:cNvPr>
          <p:cNvSpPr>
            <a:spLocks noGrp="1"/>
          </p:cNvSpPr>
          <p:nvPr>
            <p:ph type="sldNum" sz="quarter" idx="10"/>
          </p:nvPr>
        </p:nvSpPr>
        <p:spPr/>
        <p:txBody>
          <a:bodyPr/>
          <a:lstStyle/>
          <a:p>
            <a:fld id="{4034BEE3-566C-4068-A777-C3A4762E861B}" type="slidenum">
              <a:rPr lang="en-GB" smtClean="0"/>
              <a:pPr/>
              <a:t>22</a:t>
            </a:fld>
            <a:endParaRPr lang="en-GB" dirty="0"/>
          </a:p>
        </p:txBody>
      </p:sp>
    </p:spTree>
    <p:extLst>
      <p:ext uri="{BB962C8B-B14F-4D97-AF65-F5344CB8AC3E}">
        <p14:creationId xmlns:p14="http://schemas.microsoft.com/office/powerpoint/2010/main" val="230819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Platshållare för innehåll 6">
            <a:extLst>
              <a:ext uri="{FF2B5EF4-FFF2-40B4-BE49-F238E27FC236}">
                <a16:creationId xmlns:a16="http://schemas.microsoft.com/office/drawing/2014/main" id="{82869BF6-9466-F3EB-34FC-77212F3ADCC1}"/>
              </a:ext>
            </a:extLst>
          </p:cNvPr>
          <p:cNvGraphicFramePr>
            <a:graphicFrameLocks noGrp="1"/>
          </p:cNvGraphicFramePr>
          <p:nvPr>
            <p:ph sz="quarter" idx="13"/>
            <p:custDataLst>
              <p:tags r:id="rId1"/>
            </p:custDataLst>
            <p:extLst>
              <p:ext uri="{D42A27DB-BD31-4B8C-83A1-F6EECF244321}">
                <p14:modId xmlns:p14="http://schemas.microsoft.com/office/powerpoint/2010/main" val="88370786"/>
              </p:ext>
            </p:extLst>
          </p:nvPr>
        </p:nvGraphicFramePr>
        <p:xfrm>
          <a:off x="360363" y="2376488"/>
          <a:ext cx="2728912" cy="33432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Platshållare för innehåll 6">
            <a:extLst>
              <a:ext uri="{FF2B5EF4-FFF2-40B4-BE49-F238E27FC236}">
                <a16:creationId xmlns:a16="http://schemas.microsoft.com/office/drawing/2014/main" id="{A1CAB945-3AB4-38F1-BFA9-48186F00FB2C}"/>
              </a:ext>
            </a:extLst>
          </p:cNvPr>
          <p:cNvGraphicFramePr>
            <a:graphicFrameLocks noGrp="1"/>
          </p:cNvGraphicFramePr>
          <p:nvPr>
            <p:ph sz="quarter" idx="15"/>
            <p:custDataLst>
              <p:tags r:id="rId2"/>
            </p:custDataLst>
            <p:extLst>
              <p:ext uri="{D42A27DB-BD31-4B8C-83A1-F6EECF244321}">
                <p14:modId xmlns:p14="http://schemas.microsoft.com/office/powerpoint/2010/main" val="3830114476"/>
              </p:ext>
            </p:extLst>
          </p:nvPr>
        </p:nvGraphicFramePr>
        <p:xfrm>
          <a:off x="3273425" y="2376488"/>
          <a:ext cx="2727325" cy="3344862"/>
        </p:xfrm>
        <a:graphic>
          <a:graphicData uri="http://schemas.openxmlformats.org/drawingml/2006/chart">
            <c:chart xmlns:c="http://schemas.openxmlformats.org/drawingml/2006/chart" xmlns:r="http://schemas.openxmlformats.org/officeDocument/2006/relationships" r:id="rId6"/>
          </a:graphicData>
        </a:graphic>
      </p:graphicFrame>
      <p:grpSp>
        <p:nvGrpSpPr>
          <p:cNvPr id="19" name="Group 3">
            <a:extLst>
              <a:ext uri="{FF2B5EF4-FFF2-40B4-BE49-F238E27FC236}">
                <a16:creationId xmlns:a16="http://schemas.microsoft.com/office/drawing/2014/main" id="{0A4203F0-3311-1577-7907-E36D48ED3A59}"/>
              </a:ext>
            </a:extLst>
          </p:cNvPr>
          <p:cNvGrpSpPr/>
          <p:nvPr>
            <p:custDataLst>
              <p:tags r:id="rId3"/>
            </p:custDataLst>
          </p:nvPr>
        </p:nvGrpSpPr>
        <p:grpSpPr>
          <a:xfrm>
            <a:off x="-1143000" y="-600255"/>
            <a:ext cx="13680281" cy="6916199"/>
            <a:chOff x="-1143000" y="-600255"/>
            <a:chExt cx="13680281" cy="6916199"/>
          </a:xfrm>
        </p:grpSpPr>
        <p:cxnSp>
          <p:nvCxnSpPr>
            <p:cNvPr id="20" name="Straight Connector 13">
              <a:extLst>
                <a:ext uri="{FF2B5EF4-FFF2-40B4-BE49-F238E27FC236}">
                  <a16:creationId xmlns:a16="http://schemas.microsoft.com/office/drawing/2014/main" id="{A251959D-26C2-1133-5357-4B9D552430B2}"/>
                </a:ext>
              </a:extLst>
            </p:cNvPr>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22">
              <a:extLst>
                <a:ext uri="{FF2B5EF4-FFF2-40B4-BE49-F238E27FC236}">
                  <a16:creationId xmlns:a16="http://schemas.microsoft.com/office/drawing/2014/main" id="{E24FEFEA-F7CF-C73E-1AE4-718304612B35}"/>
                </a:ext>
              </a:extLst>
            </p:cNvPr>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6">
              <a:extLst>
                <a:ext uri="{FF2B5EF4-FFF2-40B4-BE49-F238E27FC236}">
                  <a16:creationId xmlns:a16="http://schemas.microsoft.com/office/drawing/2014/main" id="{9F8D5694-40BB-0148-77EF-BEC6ECDDBEB4}"/>
                </a:ext>
              </a:extLst>
            </p:cNvPr>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23" name="TextBox 50">
              <a:extLst>
                <a:ext uri="{FF2B5EF4-FFF2-40B4-BE49-F238E27FC236}">
                  <a16:creationId xmlns:a16="http://schemas.microsoft.com/office/drawing/2014/main" id="{15EC4EA4-CE78-A03A-B7CF-534CA187B706}"/>
                </a:ext>
              </a:extLst>
            </p:cNvPr>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24" name="TextBox 53">
              <a:extLst>
                <a:ext uri="{FF2B5EF4-FFF2-40B4-BE49-F238E27FC236}">
                  <a16:creationId xmlns:a16="http://schemas.microsoft.com/office/drawing/2014/main" id="{5AC204C5-0DAC-B66A-475D-EC9A486A7275}"/>
                </a:ext>
              </a:extLst>
            </p:cNvPr>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25" name="TextBox 57">
              <a:extLst>
                <a:ext uri="{FF2B5EF4-FFF2-40B4-BE49-F238E27FC236}">
                  <a16:creationId xmlns:a16="http://schemas.microsoft.com/office/drawing/2014/main" id="{2DF3DB9D-F2EF-7A09-965F-78277AA44F61}"/>
                </a:ext>
              </a:extLst>
            </p:cNvPr>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26" name="TextBox 59">
              <a:extLst>
                <a:ext uri="{FF2B5EF4-FFF2-40B4-BE49-F238E27FC236}">
                  <a16:creationId xmlns:a16="http://schemas.microsoft.com/office/drawing/2014/main" id="{9C1CB214-973C-9295-4D4F-1994BD062D9C}"/>
                </a:ext>
              </a:extLst>
            </p:cNvPr>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27" name="TextBox 71">
              <a:extLst>
                <a:ext uri="{FF2B5EF4-FFF2-40B4-BE49-F238E27FC236}">
                  <a16:creationId xmlns:a16="http://schemas.microsoft.com/office/drawing/2014/main" id="{A48C383B-FAC3-D645-6F50-9D575254019A}"/>
                </a:ext>
              </a:extLst>
            </p:cNvPr>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28" name="Straight Connector 4">
              <a:extLst>
                <a:ext uri="{FF2B5EF4-FFF2-40B4-BE49-F238E27FC236}">
                  <a16:creationId xmlns:a16="http://schemas.microsoft.com/office/drawing/2014/main" id="{E5A38CBE-615B-97D9-119B-248BC84ED81B}"/>
                </a:ext>
              </a:extLst>
            </p:cNvPr>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29" name="TextBox 84">
              <a:extLst>
                <a:ext uri="{FF2B5EF4-FFF2-40B4-BE49-F238E27FC236}">
                  <a16:creationId xmlns:a16="http://schemas.microsoft.com/office/drawing/2014/main" id="{E0DD4B83-656A-4660-8A9E-C0C15B98D94F}"/>
                </a:ext>
              </a:extLst>
            </p:cNvPr>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30" name="TextBox 85">
              <a:extLst>
                <a:ext uri="{FF2B5EF4-FFF2-40B4-BE49-F238E27FC236}">
                  <a16:creationId xmlns:a16="http://schemas.microsoft.com/office/drawing/2014/main" id="{AE4B1360-D867-9D87-6919-7F241F886976}"/>
                </a:ext>
              </a:extLst>
            </p:cNvPr>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31" name="TextBox 87">
              <a:extLst>
                <a:ext uri="{FF2B5EF4-FFF2-40B4-BE49-F238E27FC236}">
                  <a16:creationId xmlns:a16="http://schemas.microsoft.com/office/drawing/2014/main" id="{1BEC36DA-485E-23A6-B3C8-BE56118659EE}"/>
                </a:ext>
              </a:extLst>
            </p:cNvPr>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32" name="TextBox 88">
              <a:extLst>
                <a:ext uri="{FF2B5EF4-FFF2-40B4-BE49-F238E27FC236}">
                  <a16:creationId xmlns:a16="http://schemas.microsoft.com/office/drawing/2014/main" id="{BDF69298-C5BA-DB30-1C81-04543E480539}"/>
                </a:ext>
              </a:extLst>
            </p:cNvPr>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33" name="Straight Connector 97">
              <a:extLst>
                <a:ext uri="{FF2B5EF4-FFF2-40B4-BE49-F238E27FC236}">
                  <a16:creationId xmlns:a16="http://schemas.microsoft.com/office/drawing/2014/main" id="{29B844EF-00E3-8ECF-621C-9AD48DBC6A88}"/>
                </a:ext>
              </a:extLst>
            </p:cNvPr>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4" name="TextBox 98">
              <a:extLst>
                <a:ext uri="{FF2B5EF4-FFF2-40B4-BE49-F238E27FC236}">
                  <a16:creationId xmlns:a16="http://schemas.microsoft.com/office/drawing/2014/main" id="{1EABA953-FB2B-B5B9-998A-42EC9F66ABA9}"/>
                </a:ext>
              </a:extLst>
            </p:cNvPr>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35" name="TextBox 100">
              <a:extLst>
                <a:ext uri="{FF2B5EF4-FFF2-40B4-BE49-F238E27FC236}">
                  <a16:creationId xmlns:a16="http://schemas.microsoft.com/office/drawing/2014/main" id="{542DEB01-308B-05E9-41B0-3326069B5181}"/>
                </a:ext>
              </a:extLst>
            </p:cNvPr>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36" name="Straight Connector 103">
              <a:extLst>
                <a:ext uri="{FF2B5EF4-FFF2-40B4-BE49-F238E27FC236}">
                  <a16:creationId xmlns:a16="http://schemas.microsoft.com/office/drawing/2014/main" id="{902F4712-628F-8B7C-CBC8-553DFB91DA65}"/>
                </a:ext>
              </a:extLst>
            </p:cNvPr>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37" name="Straight Connector 104">
              <a:extLst>
                <a:ext uri="{FF2B5EF4-FFF2-40B4-BE49-F238E27FC236}">
                  <a16:creationId xmlns:a16="http://schemas.microsoft.com/office/drawing/2014/main" id="{C7F7F5EE-5F7D-EEB4-1310-BA62C14C73B5}"/>
                </a:ext>
              </a:extLst>
            </p:cNvPr>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38" name="TextBox 105">
              <a:extLst>
                <a:ext uri="{FF2B5EF4-FFF2-40B4-BE49-F238E27FC236}">
                  <a16:creationId xmlns:a16="http://schemas.microsoft.com/office/drawing/2014/main" id="{C1920D07-B747-E565-7AF4-27F78CBF7638}"/>
                </a:ext>
              </a:extLst>
            </p:cNvPr>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39" name="Straight Connector 106">
              <a:extLst>
                <a:ext uri="{FF2B5EF4-FFF2-40B4-BE49-F238E27FC236}">
                  <a16:creationId xmlns:a16="http://schemas.microsoft.com/office/drawing/2014/main" id="{E795D82F-C9A4-5E47-2F4A-EE388EBFE649}"/>
                </a:ext>
              </a:extLst>
            </p:cNvPr>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0" name="Straight Connector 107">
              <a:extLst>
                <a:ext uri="{FF2B5EF4-FFF2-40B4-BE49-F238E27FC236}">
                  <a16:creationId xmlns:a16="http://schemas.microsoft.com/office/drawing/2014/main" id="{2A68D693-32BF-9771-4595-4DCB40BD9A2B}"/>
                </a:ext>
              </a:extLst>
            </p:cNvPr>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41" name="TextBox 108">
              <a:extLst>
                <a:ext uri="{FF2B5EF4-FFF2-40B4-BE49-F238E27FC236}">
                  <a16:creationId xmlns:a16="http://schemas.microsoft.com/office/drawing/2014/main" id="{8D86D3BB-1003-06E4-E520-135F439EB254}"/>
                </a:ext>
              </a:extLst>
            </p:cNvPr>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42" name="TextBox 109">
              <a:extLst>
                <a:ext uri="{FF2B5EF4-FFF2-40B4-BE49-F238E27FC236}">
                  <a16:creationId xmlns:a16="http://schemas.microsoft.com/office/drawing/2014/main" id="{96EF721F-0E8B-BE81-B29F-D633F6646B98}"/>
                </a:ext>
              </a:extLst>
            </p:cNvPr>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cxnSp>
          <p:nvCxnSpPr>
            <p:cNvPr id="43" name="Straight Connector 33">
              <a:extLst>
                <a:ext uri="{FF2B5EF4-FFF2-40B4-BE49-F238E27FC236}">
                  <a16:creationId xmlns:a16="http://schemas.microsoft.com/office/drawing/2014/main" id="{0E1475D9-2C06-5669-8419-F181CA9FD1D7}"/>
                </a:ext>
              </a:extLst>
            </p:cNvPr>
            <p:cNvCxnSpPr/>
            <p:nvPr userDrawn="1"/>
          </p:nvCxnSpPr>
          <p:spPr>
            <a:xfrm>
              <a:off x="-256200" y="6145408"/>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44" name="TextBox 34">
              <a:extLst>
                <a:ext uri="{FF2B5EF4-FFF2-40B4-BE49-F238E27FC236}">
                  <a16:creationId xmlns:a16="http://schemas.microsoft.com/office/drawing/2014/main" id="{5E87232D-A8FE-E73D-06B6-9DE9A46D502B}"/>
                </a:ext>
              </a:extLst>
            </p:cNvPr>
            <p:cNvSpPr txBox="1"/>
            <p:nvPr userDrawn="1"/>
          </p:nvSpPr>
          <p:spPr>
            <a:xfrm>
              <a:off x="-747711" y="6069722"/>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45" name="TextBox 35">
              <a:extLst>
                <a:ext uri="{FF2B5EF4-FFF2-40B4-BE49-F238E27FC236}">
                  <a16:creationId xmlns:a16="http://schemas.microsoft.com/office/drawing/2014/main" id="{732EA476-AA1D-1B2E-7CE5-1EB6152D58A3}"/>
                </a:ext>
              </a:extLst>
            </p:cNvPr>
            <p:cNvSpPr txBox="1"/>
            <p:nvPr userDrawn="1"/>
          </p:nvSpPr>
          <p:spPr>
            <a:xfrm>
              <a:off x="-1143000" y="6192833"/>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sp>
        <p:nvSpPr>
          <p:cNvPr id="2" name="Rubrik 1">
            <a:extLst>
              <a:ext uri="{FF2B5EF4-FFF2-40B4-BE49-F238E27FC236}">
                <a16:creationId xmlns:a16="http://schemas.microsoft.com/office/drawing/2014/main" id="{29FBC378-46D5-91F3-3F18-196877F36B7B}"/>
              </a:ext>
            </a:extLst>
          </p:cNvPr>
          <p:cNvSpPr>
            <a:spLocks noGrp="1"/>
          </p:cNvSpPr>
          <p:nvPr>
            <p:ph type="title"/>
          </p:nvPr>
        </p:nvSpPr>
        <p:spPr/>
        <p:txBody>
          <a:bodyPr/>
          <a:lstStyle/>
          <a:p>
            <a:r>
              <a:rPr lang="sv-SE" dirty="0"/>
              <a:t>Skyddade områden – en viss kunskapsfråga bland unga</a:t>
            </a:r>
          </a:p>
        </p:txBody>
      </p:sp>
      <p:sp>
        <p:nvSpPr>
          <p:cNvPr id="4" name="Platshållare för sidfot 3">
            <a:extLst>
              <a:ext uri="{FF2B5EF4-FFF2-40B4-BE49-F238E27FC236}">
                <a16:creationId xmlns:a16="http://schemas.microsoft.com/office/drawing/2014/main" id="{14DA141C-06C7-5AFE-17D6-2CA1A8B85CB2}"/>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16F4D322-5ADC-F04D-F730-CB2632F00540}"/>
              </a:ext>
            </a:extLst>
          </p:cNvPr>
          <p:cNvSpPr>
            <a:spLocks noGrp="1"/>
          </p:cNvSpPr>
          <p:nvPr>
            <p:ph type="body" sz="quarter" idx="12"/>
          </p:nvPr>
        </p:nvSpPr>
        <p:spPr>
          <a:xfrm>
            <a:off x="360000" y="1710000"/>
            <a:ext cx="5640750" cy="604800"/>
          </a:xfrm>
        </p:spPr>
        <p:txBody>
          <a:bodyPr/>
          <a:lstStyle/>
          <a:p>
            <a:r>
              <a:rPr lang="sv-SE" dirty="0"/>
              <a:t>Diagrammen visar medelvärdet bland de svarande</a:t>
            </a:r>
          </a:p>
          <a:p>
            <a:r>
              <a:rPr lang="sv-SE" dirty="0"/>
              <a:t>Land och sjöar</a:t>
            </a:r>
          </a:p>
        </p:txBody>
      </p:sp>
      <p:sp>
        <p:nvSpPr>
          <p:cNvPr id="7" name="Platshållare för text 6">
            <a:extLst>
              <a:ext uri="{FF2B5EF4-FFF2-40B4-BE49-F238E27FC236}">
                <a16:creationId xmlns:a16="http://schemas.microsoft.com/office/drawing/2014/main" id="{B4F9550C-7E15-EB0C-380F-7B8AF48273AD}"/>
              </a:ext>
            </a:extLst>
          </p:cNvPr>
          <p:cNvSpPr>
            <a:spLocks noGrp="1"/>
          </p:cNvSpPr>
          <p:nvPr>
            <p:ph type="body" sz="quarter" idx="14"/>
          </p:nvPr>
        </p:nvSpPr>
        <p:spPr/>
        <p:txBody>
          <a:bodyPr/>
          <a:lstStyle/>
          <a:p>
            <a:endParaRPr lang="sv-SE" dirty="0"/>
          </a:p>
          <a:p>
            <a:r>
              <a:rPr lang="sv-SE" dirty="0"/>
              <a:t>Havs- och kustområden</a:t>
            </a:r>
          </a:p>
        </p:txBody>
      </p:sp>
      <p:sp>
        <p:nvSpPr>
          <p:cNvPr id="9" name="Platshållare för text 8">
            <a:extLst>
              <a:ext uri="{FF2B5EF4-FFF2-40B4-BE49-F238E27FC236}">
                <a16:creationId xmlns:a16="http://schemas.microsoft.com/office/drawing/2014/main" id="{66934EF2-3F99-3BB7-C307-4EE157ABE920}"/>
              </a:ext>
            </a:extLst>
          </p:cNvPr>
          <p:cNvSpPr>
            <a:spLocks noGrp="1"/>
          </p:cNvSpPr>
          <p:nvPr>
            <p:ph type="body" sz="quarter" idx="16"/>
          </p:nvPr>
        </p:nvSpPr>
        <p:spPr>
          <a:xfrm>
            <a:off x="6185382" y="1710000"/>
            <a:ext cx="5641492" cy="604800"/>
          </a:xfrm>
        </p:spPr>
        <p:txBody>
          <a:bodyPr/>
          <a:lstStyle/>
          <a:p>
            <a:r>
              <a:rPr lang="sv-SE" dirty="0"/>
              <a:t>Hur liten eller stor andel av Sveriges […] </a:t>
            </a:r>
            <a:r>
              <a:rPr lang="sv-SE" u="sng" dirty="0"/>
              <a:t>tror</a:t>
            </a:r>
            <a:r>
              <a:rPr lang="sv-SE" dirty="0"/>
              <a:t> du är skyddade områden?</a:t>
            </a:r>
          </a:p>
          <a:p>
            <a:r>
              <a:rPr lang="sv-SE" dirty="0"/>
              <a:t>Hur liten eller stor andel av Sveriges […] skulle du </a:t>
            </a:r>
            <a:r>
              <a:rPr lang="sv-SE" u="sng" dirty="0"/>
              <a:t>vilja</a:t>
            </a:r>
            <a:r>
              <a:rPr lang="sv-SE" dirty="0"/>
              <a:t> var skyddade områden?</a:t>
            </a:r>
          </a:p>
          <a:p>
            <a:endParaRPr lang="sv-SE" dirty="0"/>
          </a:p>
        </p:txBody>
      </p:sp>
      <p:sp>
        <p:nvSpPr>
          <p:cNvPr id="10" name="Platshållare för innehåll 9">
            <a:extLst>
              <a:ext uri="{FF2B5EF4-FFF2-40B4-BE49-F238E27FC236}">
                <a16:creationId xmlns:a16="http://schemas.microsoft.com/office/drawing/2014/main" id="{E8BE8222-DDA2-4815-23C7-5C9C909D3CCC}"/>
              </a:ext>
            </a:extLst>
          </p:cNvPr>
          <p:cNvSpPr>
            <a:spLocks noGrp="1"/>
          </p:cNvSpPr>
          <p:nvPr>
            <p:ph sz="quarter" idx="17"/>
          </p:nvPr>
        </p:nvSpPr>
        <p:spPr>
          <a:xfrm>
            <a:off x="6185382" y="3429000"/>
            <a:ext cx="2728800" cy="2291400"/>
          </a:xfrm>
        </p:spPr>
        <p:txBody>
          <a:bodyPr/>
          <a:lstStyle/>
          <a:p>
            <a:r>
              <a:rPr lang="sv-SE" dirty="0"/>
              <a:t>Unga tror i mycket högre grad än äldre att områden är skyddade.</a:t>
            </a:r>
          </a:p>
          <a:p>
            <a:r>
              <a:rPr lang="sv-SE" dirty="0"/>
              <a:t>Kvinnor tror i något högre grad än män att områden är skyddade.</a:t>
            </a:r>
          </a:p>
          <a:p>
            <a:endParaRPr lang="sv-SE" dirty="0"/>
          </a:p>
        </p:txBody>
      </p:sp>
      <p:sp>
        <p:nvSpPr>
          <p:cNvPr id="12" name="Platshållare för innehåll 11">
            <a:extLst>
              <a:ext uri="{FF2B5EF4-FFF2-40B4-BE49-F238E27FC236}">
                <a16:creationId xmlns:a16="http://schemas.microsoft.com/office/drawing/2014/main" id="{7A51EE33-EF62-D70E-B40C-5BDA57577CDF}"/>
              </a:ext>
            </a:extLst>
          </p:cNvPr>
          <p:cNvSpPr>
            <a:spLocks noGrp="1"/>
          </p:cNvSpPr>
          <p:nvPr>
            <p:ph sz="quarter" idx="19"/>
          </p:nvPr>
        </p:nvSpPr>
        <p:spPr>
          <a:xfrm>
            <a:off x="9098074" y="3428363"/>
            <a:ext cx="2728800" cy="2291400"/>
          </a:xfrm>
        </p:spPr>
        <p:txBody>
          <a:bodyPr/>
          <a:lstStyle/>
          <a:p>
            <a:r>
              <a:rPr lang="sv-SE" dirty="0"/>
              <a:t>Viljan att skydda havs och kustområden är något högre än land och sjöar.</a:t>
            </a:r>
          </a:p>
          <a:p>
            <a:r>
              <a:rPr lang="sv-SE" dirty="0"/>
              <a:t>Bland kvinnor är siffrorna ungefär 15 procentenheter högre än de är bland män.</a:t>
            </a:r>
          </a:p>
          <a:p>
            <a:endParaRPr lang="sv-SE" dirty="0"/>
          </a:p>
        </p:txBody>
      </p:sp>
      <p:cxnSp>
        <p:nvCxnSpPr>
          <p:cNvPr id="11" name="Rak koppling 10">
            <a:extLst>
              <a:ext uri="{FF2B5EF4-FFF2-40B4-BE49-F238E27FC236}">
                <a16:creationId xmlns:a16="http://schemas.microsoft.com/office/drawing/2014/main" id="{DCD1EB47-5F5F-23A1-0570-D8D9985DE7A4}"/>
              </a:ext>
            </a:extLst>
          </p:cNvPr>
          <p:cNvCxnSpPr/>
          <p:nvPr/>
        </p:nvCxnSpPr>
        <p:spPr>
          <a:xfrm>
            <a:off x="359999" y="2376488"/>
            <a:ext cx="1900316" cy="0"/>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3" name="Rak koppling 12">
            <a:extLst>
              <a:ext uri="{FF2B5EF4-FFF2-40B4-BE49-F238E27FC236}">
                <a16:creationId xmlns:a16="http://schemas.microsoft.com/office/drawing/2014/main" id="{C755410F-C696-8899-7F1E-A1617CB40475}"/>
              </a:ext>
            </a:extLst>
          </p:cNvPr>
          <p:cNvCxnSpPr>
            <a:cxnSpLocks/>
          </p:cNvCxnSpPr>
          <p:nvPr/>
        </p:nvCxnSpPr>
        <p:spPr>
          <a:xfrm>
            <a:off x="3272400" y="2376488"/>
            <a:ext cx="2553047" cy="0"/>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Platshållare för bildnummer 2">
            <a:extLst>
              <a:ext uri="{FF2B5EF4-FFF2-40B4-BE49-F238E27FC236}">
                <a16:creationId xmlns:a16="http://schemas.microsoft.com/office/drawing/2014/main" id="{A7362B70-CFA1-B9D6-CB23-45C97DFD0659}"/>
              </a:ext>
            </a:extLst>
          </p:cNvPr>
          <p:cNvSpPr>
            <a:spLocks noGrp="1"/>
          </p:cNvSpPr>
          <p:nvPr>
            <p:ph type="sldNum" sz="quarter" idx="10"/>
          </p:nvPr>
        </p:nvSpPr>
        <p:spPr/>
        <p:txBody>
          <a:bodyPr/>
          <a:lstStyle/>
          <a:p>
            <a:fld id="{4034BEE3-566C-4068-A777-C3A4762E861B}" type="slidenum">
              <a:rPr lang="en-GB" smtClean="0"/>
              <a:pPr/>
              <a:t>23</a:t>
            </a:fld>
            <a:endParaRPr lang="en-GB" dirty="0"/>
          </a:p>
        </p:txBody>
      </p:sp>
    </p:spTree>
    <p:extLst>
      <p:ext uri="{BB962C8B-B14F-4D97-AF65-F5344CB8AC3E}">
        <p14:creationId xmlns:p14="http://schemas.microsoft.com/office/powerpoint/2010/main" val="352246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F93D91F-B4AC-4E96-9AE7-C331AC127ABF}"/>
              </a:ext>
            </a:extLst>
          </p:cNvPr>
          <p:cNvSpPr>
            <a:spLocks noGrp="1"/>
          </p:cNvSpPr>
          <p:nvPr>
            <p:ph type="title"/>
          </p:nvPr>
        </p:nvSpPr>
        <p:spPr>
          <a:xfrm>
            <a:off x="359999" y="473250"/>
            <a:ext cx="5842800" cy="719532"/>
          </a:xfrm>
        </p:spPr>
        <p:txBody>
          <a:bodyPr anchor="t">
            <a:noAutofit/>
          </a:bodyPr>
          <a:lstStyle/>
          <a:p>
            <a:pPr>
              <a:lnSpc>
                <a:spcPct val="90000"/>
              </a:lnSpc>
            </a:pPr>
            <a:r>
              <a:rPr lang="sv-SE" dirty="0"/>
              <a:t>Sverige mot världen – vad tror vi om oss själva?</a:t>
            </a:r>
          </a:p>
        </p:txBody>
      </p:sp>
      <p:sp>
        <p:nvSpPr>
          <p:cNvPr id="18" name="Footer Placeholder 3">
            <a:extLst>
              <a:ext uri="{FF2B5EF4-FFF2-40B4-BE49-F238E27FC236}">
                <a16:creationId xmlns:a16="http://schemas.microsoft.com/office/drawing/2014/main" id="{4247D7BE-44A0-43C2-8491-026E616C4BF8}"/>
              </a:ext>
            </a:extLst>
          </p:cNvPr>
          <p:cNvSpPr>
            <a:spLocks noGrp="1"/>
          </p:cNvSpPr>
          <p:nvPr>
            <p:ph type="ftr" sz="quarter" idx="11"/>
          </p:nvPr>
        </p:nvSpPr>
        <p:spPr>
          <a:xfrm>
            <a:off x="3272400" y="6390000"/>
            <a:ext cx="7495200" cy="198000"/>
          </a:xfrm>
        </p:spPr>
        <p:txBody>
          <a:bodyPr/>
          <a:lstStyle/>
          <a:p>
            <a:r>
              <a:rPr lang="sv-SE" dirty="0"/>
              <a:t>Klimatbarometern 2023</a:t>
            </a:r>
          </a:p>
        </p:txBody>
      </p:sp>
      <p:graphicFrame>
        <p:nvGraphicFramePr>
          <p:cNvPr id="44" name="Chart 2">
            <a:extLst>
              <a:ext uri="{FF2B5EF4-FFF2-40B4-BE49-F238E27FC236}">
                <a16:creationId xmlns:a16="http://schemas.microsoft.com/office/drawing/2014/main" id="{35F7B66C-12EB-4B0C-AFA6-515AFCF2C613}"/>
              </a:ext>
            </a:extLst>
          </p:cNvPr>
          <p:cNvGraphicFramePr/>
          <p:nvPr>
            <p:extLst>
              <p:ext uri="{D42A27DB-BD31-4B8C-83A1-F6EECF244321}">
                <p14:modId xmlns:p14="http://schemas.microsoft.com/office/powerpoint/2010/main" val="485209153"/>
              </p:ext>
            </p:extLst>
          </p:nvPr>
        </p:nvGraphicFramePr>
        <p:xfrm>
          <a:off x="359998" y="1770323"/>
          <a:ext cx="5842800" cy="4286347"/>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Placeholder 5" descr="A picture containing tree, nature, sunset&#10;&#10;Description automatically generated">
            <a:extLst>
              <a:ext uri="{FF2B5EF4-FFF2-40B4-BE49-F238E27FC236}">
                <a16:creationId xmlns:a16="http://schemas.microsoft.com/office/drawing/2014/main" id="{40F84BBA-8192-C7A4-B520-48A51CA31123}"/>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a:ext>
            </a:extLst>
          </a:blip>
          <a:srcRect/>
          <a:stretch>
            <a:fillRect/>
          </a:stretch>
        </p:blipFill>
        <p:spPr/>
      </p:pic>
      <p:sp>
        <p:nvSpPr>
          <p:cNvPr id="3" name="Platshållare för bildnummer 2">
            <a:extLst>
              <a:ext uri="{FF2B5EF4-FFF2-40B4-BE49-F238E27FC236}">
                <a16:creationId xmlns:a16="http://schemas.microsoft.com/office/drawing/2014/main" id="{7BC90729-758E-04A4-486F-11926BB315BB}"/>
              </a:ext>
            </a:extLst>
          </p:cNvPr>
          <p:cNvSpPr>
            <a:spLocks noGrp="1"/>
          </p:cNvSpPr>
          <p:nvPr>
            <p:ph type="sldNum" sz="quarter" idx="10"/>
          </p:nvPr>
        </p:nvSpPr>
        <p:spPr/>
        <p:txBody>
          <a:bodyPr/>
          <a:lstStyle/>
          <a:p>
            <a:fld id="{4034BEE3-566C-4068-A777-C3A4762E861B}" type="slidenum">
              <a:rPr lang="en-GB" smtClean="0"/>
              <a:pPr/>
              <a:t>24</a:t>
            </a:fld>
            <a:endParaRPr lang="en-GB"/>
          </a:p>
        </p:txBody>
      </p:sp>
    </p:spTree>
    <p:extLst>
      <p:ext uri="{BB962C8B-B14F-4D97-AF65-F5344CB8AC3E}">
        <p14:creationId xmlns:p14="http://schemas.microsoft.com/office/powerpoint/2010/main" val="226545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3">
            <a:extLst>
              <a:ext uri="{FF2B5EF4-FFF2-40B4-BE49-F238E27FC236}">
                <a16:creationId xmlns:a16="http://schemas.microsoft.com/office/drawing/2014/main" id="{3D4BF993-CC57-D9FA-0867-A8B594D21E94}"/>
              </a:ext>
            </a:extLst>
          </p:cNvPr>
          <p:cNvSpPr>
            <a:spLocks noGrp="1"/>
          </p:cNvSpPr>
          <p:nvPr>
            <p:ph type="ftr" sz="quarter" idx="11"/>
          </p:nvPr>
        </p:nvSpPr>
        <p:spPr>
          <a:xfrm>
            <a:off x="3272400" y="6390000"/>
            <a:ext cx="7495200" cy="198000"/>
          </a:xfrm>
        </p:spPr>
        <p:txBody>
          <a:bodyPr/>
          <a:lstStyle/>
          <a:p>
            <a:r>
              <a:rPr lang="sv-SE" dirty="0"/>
              <a:t>Klimatbarometern 2023</a:t>
            </a:r>
          </a:p>
        </p:txBody>
      </p:sp>
      <p:sp>
        <p:nvSpPr>
          <p:cNvPr id="21" name="Text Placeholder 4">
            <a:extLst>
              <a:ext uri="{FF2B5EF4-FFF2-40B4-BE49-F238E27FC236}">
                <a16:creationId xmlns:a16="http://schemas.microsoft.com/office/drawing/2014/main" id="{208E3CD5-DEA8-469D-AEE8-9FCB8215A7B9}"/>
              </a:ext>
            </a:extLst>
          </p:cNvPr>
          <p:cNvSpPr>
            <a:spLocks noGrp="1"/>
          </p:cNvSpPr>
          <p:nvPr>
            <p:ph type="body" sz="quarter" idx="12"/>
          </p:nvPr>
        </p:nvSpPr>
        <p:spPr>
          <a:xfrm>
            <a:off x="359999" y="3429000"/>
            <a:ext cx="5626801" cy="2278750"/>
          </a:xfrm>
        </p:spPr>
        <p:txBody>
          <a:bodyPr/>
          <a:lstStyle/>
          <a:p>
            <a:r>
              <a:rPr lang="sv-SE" dirty="0"/>
              <a:t>Tänker på förlusten av natur och djur minst en gång i veckan. Kvinnor uppger i större utsträckning än män att de tänker på förlusten av biologisk mångfald minst en gång i veckan. Det gör även äldre i åldern 65-79 år.  </a:t>
            </a:r>
          </a:p>
        </p:txBody>
      </p:sp>
      <p:pic>
        <p:nvPicPr>
          <p:cNvPr id="12" name="Platshållare för innehåll 11" descr="En bild som visar person som håller i en bi-odling">
            <a:extLst>
              <a:ext uri="{FF2B5EF4-FFF2-40B4-BE49-F238E27FC236}">
                <a16:creationId xmlns:a16="http://schemas.microsoft.com/office/drawing/2014/main" id="{4823ECB1-B5E8-24DC-B008-E12B01ECCA90}"/>
              </a:ext>
            </a:extLst>
          </p:cNvPr>
          <p:cNvPicPr>
            <a:picLocks noGrp="1" noChangeAspect="1"/>
          </p:cNvPicPr>
          <p:nvPr>
            <p:ph type="pic" sz="quarter" idx="13"/>
          </p:nvPr>
        </p:nvPicPr>
        <p:blipFill rotWithShape="1">
          <a:blip r:embed="rId2" cstate="hqprint">
            <a:extLst>
              <a:ext uri="{28A0092B-C50C-407E-A947-70E740481C1C}">
                <a14:useLocalDpi xmlns:a14="http://schemas.microsoft.com/office/drawing/2010/main"/>
              </a:ext>
            </a:extLst>
          </a:blip>
          <a:srcRect/>
          <a:stretch/>
        </p:blipFill>
        <p:spPr>
          <a:xfrm>
            <a:off x="6202799" y="430717"/>
            <a:ext cx="5626800" cy="5468400"/>
          </a:xfrm>
          <a:noFill/>
        </p:spPr>
      </p:pic>
      <p:sp>
        <p:nvSpPr>
          <p:cNvPr id="13" name="textruta 12">
            <a:extLst>
              <a:ext uri="{FF2B5EF4-FFF2-40B4-BE49-F238E27FC236}">
                <a16:creationId xmlns:a16="http://schemas.microsoft.com/office/drawing/2014/main" id="{1742F3D2-2A4D-9428-2CFB-3EC124DF1C82}"/>
              </a:ext>
            </a:extLst>
          </p:cNvPr>
          <p:cNvSpPr txBox="1"/>
          <p:nvPr/>
        </p:nvSpPr>
        <p:spPr>
          <a:xfrm>
            <a:off x="2106706" y="2232212"/>
            <a:ext cx="2008094" cy="1015663"/>
          </a:xfrm>
          <a:prstGeom prst="rect">
            <a:avLst/>
          </a:prstGeom>
          <a:noFill/>
        </p:spPr>
        <p:txBody>
          <a:bodyPr wrap="square" lIns="0" tIns="0" rIns="0" bIns="0" rtlCol="0">
            <a:spAutoFit/>
          </a:bodyPr>
          <a:lstStyle/>
          <a:p>
            <a:r>
              <a:rPr lang="sv-SE" sz="6600" dirty="0">
                <a:solidFill>
                  <a:schemeClr val="accent4"/>
                </a:solidFill>
              </a:rPr>
              <a:t>35%</a:t>
            </a:r>
          </a:p>
        </p:txBody>
      </p:sp>
      <p:cxnSp>
        <p:nvCxnSpPr>
          <p:cNvPr id="15" name="Rak koppling 14">
            <a:extLst>
              <a:ext uri="{FF2B5EF4-FFF2-40B4-BE49-F238E27FC236}">
                <a16:creationId xmlns:a16="http://schemas.microsoft.com/office/drawing/2014/main" id="{33FA3141-55C3-2FC7-D495-B05D1ADB30DE}"/>
              </a:ext>
            </a:extLst>
          </p:cNvPr>
          <p:cNvCxnSpPr/>
          <p:nvPr/>
        </p:nvCxnSpPr>
        <p:spPr>
          <a:xfrm>
            <a:off x="359999" y="3247875"/>
            <a:ext cx="5626800" cy="0"/>
          </a:xfrm>
          <a:prstGeom prst="line">
            <a:avLst/>
          </a:prstGeom>
          <a:ln w="28575">
            <a:solidFill>
              <a:schemeClr val="accent4"/>
            </a:solidFill>
            <a:tailEnd type="none"/>
          </a:ln>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C0FD02E1-694D-C0D6-161D-28E1B049BA9A}"/>
              </a:ext>
            </a:extLst>
          </p:cNvPr>
          <p:cNvSpPr txBox="1"/>
          <p:nvPr/>
        </p:nvSpPr>
        <p:spPr>
          <a:xfrm>
            <a:off x="1109640" y="4950234"/>
            <a:ext cx="3006634" cy="646331"/>
          </a:xfrm>
          <a:prstGeom prst="rect">
            <a:avLst/>
          </a:prstGeom>
          <a:noFill/>
        </p:spPr>
        <p:txBody>
          <a:bodyPr wrap="square">
            <a:spAutoFit/>
          </a:bodyPr>
          <a:lstStyle/>
          <a:p>
            <a:r>
              <a:rPr lang="sv-SE" sz="1200" dirty="0"/>
              <a:t>2022: Hur ofta tänker du på klimatförändringarna och den globala uppvärmningen? </a:t>
            </a:r>
          </a:p>
        </p:txBody>
      </p:sp>
      <p:sp>
        <p:nvSpPr>
          <p:cNvPr id="7" name="textruta 6">
            <a:extLst>
              <a:ext uri="{FF2B5EF4-FFF2-40B4-BE49-F238E27FC236}">
                <a16:creationId xmlns:a16="http://schemas.microsoft.com/office/drawing/2014/main" id="{EDA711AB-A4F2-51AF-B325-5FA9C508A70F}"/>
              </a:ext>
            </a:extLst>
          </p:cNvPr>
          <p:cNvSpPr txBox="1"/>
          <p:nvPr/>
        </p:nvSpPr>
        <p:spPr>
          <a:xfrm>
            <a:off x="4114800" y="4734790"/>
            <a:ext cx="975061" cy="1077218"/>
          </a:xfrm>
          <a:prstGeom prst="rect">
            <a:avLst/>
          </a:prstGeom>
          <a:noFill/>
        </p:spPr>
        <p:txBody>
          <a:bodyPr wrap="square">
            <a:spAutoFit/>
          </a:bodyPr>
          <a:lstStyle/>
          <a:p>
            <a:r>
              <a:rPr lang="sv-SE" sz="1200" dirty="0"/>
              <a:t>minst en gång i veckan </a:t>
            </a:r>
            <a:r>
              <a:rPr lang="sv-SE" sz="2800" dirty="0">
                <a:solidFill>
                  <a:schemeClr val="accent4"/>
                </a:solidFill>
              </a:rPr>
              <a:t>58%</a:t>
            </a:r>
            <a:endParaRPr lang="sv-SE" sz="6000" dirty="0">
              <a:solidFill>
                <a:schemeClr val="accent4"/>
              </a:solidFill>
            </a:endParaRPr>
          </a:p>
        </p:txBody>
      </p:sp>
      <p:sp>
        <p:nvSpPr>
          <p:cNvPr id="2" name="Platshållare för bildnummer 1">
            <a:extLst>
              <a:ext uri="{FF2B5EF4-FFF2-40B4-BE49-F238E27FC236}">
                <a16:creationId xmlns:a16="http://schemas.microsoft.com/office/drawing/2014/main" id="{64C823EC-7B52-75BB-D7D0-802327F27DF8}"/>
              </a:ext>
            </a:extLst>
          </p:cNvPr>
          <p:cNvSpPr>
            <a:spLocks noGrp="1"/>
          </p:cNvSpPr>
          <p:nvPr>
            <p:ph type="sldNum" sz="quarter" idx="10"/>
          </p:nvPr>
        </p:nvSpPr>
        <p:spPr/>
        <p:txBody>
          <a:bodyPr/>
          <a:lstStyle/>
          <a:p>
            <a:fld id="{4034BEE3-566C-4068-A777-C3A4762E861B}" type="slidenum">
              <a:rPr lang="en-GB" smtClean="0"/>
              <a:pPr/>
              <a:t>25</a:t>
            </a:fld>
            <a:endParaRPr lang="en-GB" dirty="0"/>
          </a:p>
        </p:txBody>
      </p:sp>
    </p:spTree>
    <p:extLst>
      <p:ext uri="{BB962C8B-B14F-4D97-AF65-F5344CB8AC3E}">
        <p14:creationId xmlns:p14="http://schemas.microsoft.com/office/powerpoint/2010/main" val="263863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sidfot 3">
            <a:extLst>
              <a:ext uri="{FF2B5EF4-FFF2-40B4-BE49-F238E27FC236}">
                <a16:creationId xmlns:a16="http://schemas.microsoft.com/office/drawing/2014/main" id="{73FB9F80-1F26-49F6-AE79-856BB7582814}"/>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1A6F6B0E-E155-4A50-99EF-DDD6142E4AB3}"/>
              </a:ext>
            </a:extLst>
          </p:cNvPr>
          <p:cNvSpPr>
            <a:spLocks noGrp="1"/>
          </p:cNvSpPr>
          <p:nvPr>
            <p:ph type="body" sz="quarter" idx="13"/>
          </p:nvPr>
        </p:nvSpPr>
        <p:spPr/>
        <p:txBody>
          <a:bodyPr/>
          <a:lstStyle/>
          <a:p>
            <a:r>
              <a:rPr lang="sv-SE" sz="1800" dirty="0"/>
              <a:t>Hur ofta tänker du på förlusten av natur och djur (biologisk mångfald)?</a:t>
            </a:r>
          </a:p>
        </p:txBody>
      </p:sp>
      <p:graphicFrame>
        <p:nvGraphicFramePr>
          <p:cNvPr id="12" name="Platshållare för innehåll 11">
            <a:extLst>
              <a:ext uri="{FF2B5EF4-FFF2-40B4-BE49-F238E27FC236}">
                <a16:creationId xmlns:a16="http://schemas.microsoft.com/office/drawing/2014/main" id="{4CC83BDF-970A-40FF-AFDB-F401160FE6EA}"/>
              </a:ext>
            </a:extLst>
          </p:cNvPr>
          <p:cNvGraphicFramePr>
            <a:graphicFrameLocks noGrp="1"/>
          </p:cNvGraphicFramePr>
          <p:nvPr>
            <p:ph sz="quarter" idx="14"/>
            <p:extLst>
              <p:ext uri="{D42A27DB-BD31-4B8C-83A1-F6EECF244321}">
                <p14:modId xmlns:p14="http://schemas.microsoft.com/office/powerpoint/2010/main" val="4232048947"/>
              </p:ext>
            </p:extLst>
          </p:nvPr>
        </p:nvGraphicFramePr>
        <p:xfrm>
          <a:off x="360363" y="1709738"/>
          <a:ext cx="11466512" cy="40005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ruta 7">
            <a:extLst>
              <a:ext uri="{FF2B5EF4-FFF2-40B4-BE49-F238E27FC236}">
                <a16:creationId xmlns:a16="http://schemas.microsoft.com/office/drawing/2014/main" id="{E9CB8701-2E31-DF22-A1AD-ED7F79D5E725}"/>
              </a:ext>
            </a:extLst>
          </p:cNvPr>
          <p:cNvSpPr txBox="1"/>
          <p:nvPr/>
        </p:nvSpPr>
        <p:spPr>
          <a:xfrm>
            <a:off x="11270327" y="5122546"/>
            <a:ext cx="172572" cy="246221"/>
          </a:xfrm>
          <a:prstGeom prst="rect">
            <a:avLst/>
          </a:prstGeom>
          <a:noFill/>
        </p:spPr>
        <p:txBody>
          <a:bodyPr wrap="square" lIns="0" tIns="0" rIns="0" bIns="0" rtlCol="0">
            <a:spAutoFit/>
          </a:bodyPr>
          <a:lstStyle/>
          <a:p>
            <a:r>
              <a:rPr lang="sv-SE" sz="1600" dirty="0"/>
              <a:t>%</a:t>
            </a:r>
          </a:p>
        </p:txBody>
      </p:sp>
      <p:sp>
        <p:nvSpPr>
          <p:cNvPr id="9" name="textruta 8">
            <a:extLst>
              <a:ext uri="{FF2B5EF4-FFF2-40B4-BE49-F238E27FC236}">
                <a16:creationId xmlns:a16="http://schemas.microsoft.com/office/drawing/2014/main" id="{256F407F-0CEC-884D-7A4F-418230DA207A}"/>
              </a:ext>
            </a:extLst>
          </p:cNvPr>
          <p:cNvSpPr txBox="1"/>
          <p:nvPr/>
        </p:nvSpPr>
        <p:spPr>
          <a:xfrm>
            <a:off x="11038170" y="5368767"/>
            <a:ext cx="788193" cy="246221"/>
          </a:xfrm>
          <a:prstGeom prst="rect">
            <a:avLst/>
          </a:prstGeom>
          <a:noFill/>
        </p:spPr>
        <p:txBody>
          <a:bodyPr wrap="square">
            <a:spAutoFit/>
          </a:bodyPr>
          <a:lstStyle/>
          <a:p>
            <a:r>
              <a:rPr lang="sv-SE" sz="1000" dirty="0"/>
              <a:t>Bas: Alla</a:t>
            </a:r>
          </a:p>
        </p:txBody>
      </p:sp>
      <p:sp>
        <p:nvSpPr>
          <p:cNvPr id="7" name="Rubrik 1">
            <a:extLst>
              <a:ext uri="{FF2B5EF4-FFF2-40B4-BE49-F238E27FC236}">
                <a16:creationId xmlns:a16="http://schemas.microsoft.com/office/drawing/2014/main" id="{96C4252F-9D45-F749-1625-1FF41C53B064}"/>
              </a:ext>
            </a:extLst>
          </p:cNvPr>
          <p:cNvSpPr txBox="1">
            <a:spLocks/>
          </p:cNvSpPr>
          <p:nvPr/>
        </p:nvSpPr>
        <p:spPr>
          <a:xfrm>
            <a:off x="359999" y="430718"/>
            <a:ext cx="11466875" cy="403200"/>
          </a:xfrm>
          <a:prstGeom prst="rect">
            <a:avLst/>
          </a:prstGeom>
        </p:spPr>
        <p:txBody>
          <a:bodyPr vert="horz" lIns="0" tIns="0" rIns="0" bIns="0" rtlCol="0" anchor="t">
            <a:noAutofit/>
          </a:bodyPr>
          <a:lst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a:lstStyle>
          <a:p>
            <a:r>
              <a:rPr lang="sv-SE" dirty="0"/>
              <a:t>En tredjedel tänker på förlust av biologisk mångfald minst en gång i veckan</a:t>
            </a:r>
          </a:p>
        </p:txBody>
      </p:sp>
      <p:sp>
        <p:nvSpPr>
          <p:cNvPr id="2" name="Platshållare för bildnummer 1">
            <a:extLst>
              <a:ext uri="{FF2B5EF4-FFF2-40B4-BE49-F238E27FC236}">
                <a16:creationId xmlns:a16="http://schemas.microsoft.com/office/drawing/2014/main" id="{A48B43D9-6B2C-D984-CF8D-B9CB68C9A059}"/>
              </a:ext>
            </a:extLst>
          </p:cNvPr>
          <p:cNvSpPr>
            <a:spLocks noGrp="1"/>
          </p:cNvSpPr>
          <p:nvPr>
            <p:ph type="sldNum" sz="quarter" idx="10"/>
          </p:nvPr>
        </p:nvSpPr>
        <p:spPr/>
        <p:txBody>
          <a:bodyPr/>
          <a:lstStyle/>
          <a:p>
            <a:fld id="{4034BEE3-566C-4068-A777-C3A4762E861B}" type="slidenum">
              <a:rPr lang="en-GB" smtClean="0"/>
              <a:pPr/>
              <a:t>26</a:t>
            </a:fld>
            <a:endParaRPr lang="en-GB" dirty="0"/>
          </a:p>
        </p:txBody>
      </p:sp>
    </p:spTree>
    <p:extLst>
      <p:ext uri="{BB962C8B-B14F-4D97-AF65-F5344CB8AC3E}">
        <p14:creationId xmlns:p14="http://schemas.microsoft.com/office/powerpoint/2010/main" val="194660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035E83-3A79-99D7-BE86-497A3E7B0B85}"/>
              </a:ext>
            </a:extLst>
          </p:cNvPr>
          <p:cNvSpPr>
            <a:spLocks noGrp="1"/>
          </p:cNvSpPr>
          <p:nvPr>
            <p:ph type="title"/>
          </p:nvPr>
        </p:nvSpPr>
        <p:spPr/>
        <p:txBody>
          <a:bodyPr/>
          <a:lstStyle/>
          <a:p>
            <a:r>
              <a:rPr lang="sv-SE" dirty="0"/>
              <a:t>Trycket på politikerna att göra mer ökar från föregående år</a:t>
            </a:r>
          </a:p>
        </p:txBody>
      </p:sp>
      <p:sp>
        <p:nvSpPr>
          <p:cNvPr id="5" name="Platshållare för innehåll 4">
            <a:extLst>
              <a:ext uri="{FF2B5EF4-FFF2-40B4-BE49-F238E27FC236}">
                <a16:creationId xmlns:a16="http://schemas.microsoft.com/office/drawing/2014/main" id="{DDC298AE-220F-1617-BB42-3A1D0D4A3CDD}"/>
              </a:ext>
            </a:extLst>
          </p:cNvPr>
          <p:cNvSpPr>
            <a:spLocks noGrp="1"/>
          </p:cNvSpPr>
          <p:nvPr>
            <p:ph sz="quarter" idx="12"/>
          </p:nvPr>
        </p:nvSpPr>
        <p:spPr/>
        <p:txBody>
          <a:bodyPr/>
          <a:lstStyle/>
          <a:p>
            <a:pPr lvl="1">
              <a:buSzPct val="100000"/>
            </a:pPr>
            <a:r>
              <a:rPr lang="sv-SE" sz="1400" dirty="0"/>
              <a:t>Oron kring klimatet har inte påverkats i en tid där oron kring mycket annat är föränderligt</a:t>
            </a:r>
          </a:p>
          <a:p>
            <a:pPr lvl="1">
              <a:buSzPct val="100000"/>
            </a:pPr>
            <a:endParaRPr lang="sv-SE" sz="700" dirty="0"/>
          </a:p>
          <a:p>
            <a:pPr lvl="1">
              <a:buSzPct val="100000"/>
            </a:pPr>
            <a:r>
              <a:rPr lang="sv-SE" sz="1400" dirty="0"/>
              <a:t>Sju av tio anser att politikerna behöver göra mer för att begränsa klimatförändringarna, ökningen mest tydlig utanför storstadsregionerna</a:t>
            </a:r>
          </a:p>
          <a:p>
            <a:pPr lvl="1">
              <a:buSzPct val="100000"/>
            </a:pPr>
            <a:endParaRPr lang="sv-SE" sz="700" dirty="0"/>
          </a:p>
          <a:p>
            <a:pPr lvl="1">
              <a:buSzPct val="100000"/>
            </a:pPr>
            <a:r>
              <a:rPr lang="sv-SE" sz="1400" dirty="0"/>
              <a:t>För att stärka naturen och den biologiska mångfalden anser allmänheten fortsatt att politikerna borde prioritera hav, men våtmarker klättrar tydligt</a:t>
            </a:r>
          </a:p>
          <a:p>
            <a:pPr lvl="1">
              <a:buSzPct val="100000"/>
            </a:pPr>
            <a:endParaRPr lang="sv-SE" sz="700" dirty="0"/>
          </a:p>
          <a:p>
            <a:pPr lvl="1">
              <a:buSzPct val="100000"/>
            </a:pPr>
            <a:r>
              <a:rPr lang="sv-SE" sz="1400" dirty="0"/>
              <a:t>Nästan hälften av allmänheten uppger att de minskat sin konsumtion för att öka mångfalden av djur och natur, bland kvinnor mitt i livet är siffran så hög som sex av tio</a:t>
            </a:r>
          </a:p>
          <a:p>
            <a:pPr lvl="1">
              <a:buSzPct val="100000"/>
            </a:pPr>
            <a:endParaRPr lang="sv-SE" sz="700" dirty="0"/>
          </a:p>
          <a:p>
            <a:pPr lvl="1">
              <a:buSzPct val="100000"/>
            </a:pPr>
            <a:r>
              <a:rPr lang="sv-SE" sz="1400" dirty="0"/>
              <a:t>Resultatet visar också att allmänheten på grund av inflationen uppger att de handlar mer vegetariskt, men samtidigt mindre ekologiskt.</a:t>
            </a:r>
          </a:p>
          <a:p>
            <a:endParaRPr lang="sv-SE" sz="1400" dirty="0"/>
          </a:p>
        </p:txBody>
      </p:sp>
      <p:sp>
        <p:nvSpPr>
          <p:cNvPr id="6" name="Platshållare för innehåll 5">
            <a:extLst>
              <a:ext uri="{FF2B5EF4-FFF2-40B4-BE49-F238E27FC236}">
                <a16:creationId xmlns:a16="http://schemas.microsoft.com/office/drawing/2014/main" id="{05F8E137-8978-FAFF-E8CB-7E1F0B175DE8}"/>
              </a:ext>
            </a:extLst>
          </p:cNvPr>
          <p:cNvSpPr>
            <a:spLocks noGrp="1"/>
          </p:cNvSpPr>
          <p:nvPr>
            <p:ph sz="quarter" idx="13"/>
          </p:nvPr>
        </p:nvSpPr>
        <p:spPr/>
        <p:txBody>
          <a:bodyPr/>
          <a:lstStyle/>
          <a:p>
            <a:pPr lvl="1">
              <a:buSzPct val="100000"/>
            </a:pPr>
            <a:r>
              <a:rPr lang="sv-SE" sz="1400" dirty="0"/>
              <a:t>Äldre tycker i högre grad att det är ”vi” konsumenter som har ansvar för att matens påverkan på naturen ska minska, unga tycker ansvaret i högre grad ska ligga hos ”de” politikerna</a:t>
            </a:r>
          </a:p>
          <a:p>
            <a:pPr marL="0" lvl="1" indent="0">
              <a:buSzPct val="100000"/>
              <a:buNone/>
            </a:pPr>
            <a:endParaRPr lang="sv-SE" sz="700" dirty="0"/>
          </a:p>
          <a:p>
            <a:pPr lvl="1">
              <a:buSzPct val="100000"/>
            </a:pPr>
            <a:r>
              <a:rPr lang="sv-SE" sz="1400" dirty="0"/>
              <a:t>En av tre tycker att Sveriges klimatmål att senast 2045 uppnå netto- noll utsläpp borde skärpas</a:t>
            </a:r>
          </a:p>
          <a:p>
            <a:pPr marL="0" lvl="1" indent="0">
              <a:buSzPct val="100000"/>
              <a:buNone/>
            </a:pPr>
            <a:endParaRPr lang="sv-SE" sz="700" dirty="0"/>
          </a:p>
          <a:p>
            <a:pPr lvl="1">
              <a:buSzPct val="100000"/>
            </a:pPr>
            <a:r>
              <a:rPr lang="sv-SE" sz="1400" dirty="0"/>
              <a:t>När det gäller klimatpolitiska åtgärder både på landsbygd och i städerna är det kollektivtrafiken som ligger i topp</a:t>
            </a:r>
          </a:p>
          <a:p>
            <a:pPr marL="0" lvl="1" indent="0">
              <a:buSzPct val="100000"/>
              <a:buNone/>
            </a:pPr>
            <a:endParaRPr lang="sv-SE" sz="700" dirty="0"/>
          </a:p>
          <a:p>
            <a:pPr lvl="1">
              <a:buSzPct val="100000"/>
            </a:pPr>
            <a:r>
              <a:rPr lang="sv-SE" sz="1400" dirty="0"/>
              <a:t>Samåkning och bilpooler är något som en försvinnande liten andel av allmänheten tycker att politikerna ska prioritera</a:t>
            </a:r>
          </a:p>
          <a:p>
            <a:pPr marL="0" lvl="1" indent="0">
              <a:buSzPct val="100000"/>
              <a:buNone/>
            </a:pPr>
            <a:endParaRPr lang="sv-SE" sz="700" dirty="0"/>
          </a:p>
          <a:p>
            <a:pPr lvl="1">
              <a:buSzPct val="100000"/>
            </a:pPr>
            <a:r>
              <a:rPr lang="sv-SE" sz="1400" dirty="0"/>
              <a:t>Allmänheten tror i genomsnitt att 24 procent av Sveriges land och hav är skyddade områden. Unga tror att siffran är knappa 30 procent</a:t>
            </a:r>
          </a:p>
        </p:txBody>
      </p:sp>
      <p:sp>
        <p:nvSpPr>
          <p:cNvPr id="7" name="Platshållare för text 6">
            <a:extLst>
              <a:ext uri="{FF2B5EF4-FFF2-40B4-BE49-F238E27FC236}">
                <a16:creationId xmlns:a16="http://schemas.microsoft.com/office/drawing/2014/main" id="{D80AF132-8A50-4865-67BC-AE4CF86833C4}"/>
              </a:ext>
            </a:extLst>
          </p:cNvPr>
          <p:cNvSpPr>
            <a:spLocks noGrp="1"/>
          </p:cNvSpPr>
          <p:nvPr>
            <p:ph type="body" sz="quarter" idx="14"/>
          </p:nvPr>
        </p:nvSpPr>
        <p:spPr/>
        <p:txBody>
          <a:bodyPr/>
          <a:lstStyle/>
          <a:p>
            <a:r>
              <a:rPr lang="sv-SE" sz="1800" dirty="0"/>
              <a:t>Sammanfattning</a:t>
            </a:r>
          </a:p>
        </p:txBody>
      </p:sp>
      <p:sp>
        <p:nvSpPr>
          <p:cNvPr id="9" name="Platshållare för sidfot 3">
            <a:extLst>
              <a:ext uri="{FF2B5EF4-FFF2-40B4-BE49-F238E27FC236}">
                <a16:creationId xmlns:a16="http://schemas.microsoft.com/office/drawing/2014/main" id="{44BEBA65-3791-2566-37F2-0E45DA74726F}"/>
              </a:ext>
            </a:extLst>
          </p:cNvPr>
          <p:cNvSpPr>
            <a:spLocks noGrp="1"/>
          </p:cNvSpPr>
          <p:nvPr>
            <p:ph type="ftr" sz="quarter" idx="11"/>
          </p:nvPr>
        </p:nvSpPr>
        <p:spPr>
          <a:xfrm>
            <a:off x="3271838" y="6389688"/>
            <a:ext cx="7496175" cy="198437"/>
          </a:xfrm>
        </p:spPr>
        <p:txBody>
          <a:bodyPr/>
          <a:lstStyle/>
          <a:p>
            <a:r>
              <a:rPr lang="sv-SE" dirty="0"/>
              <a:t>Klimatbarometern 2023</a:t>
            </a:r>
          </a:p>
        </p:txBody>
      </p:sp>
      <p:sp>
        <p:nvSpPr>
          <p:cNvPr id="4" name="Platshållare för bildnummer 3">
            <a:extLst>
              <a:ext uri="{FF2B5EF4-FFF2-40B4-BE49-F238E27FC236}">
                <a16:creationId xmlns:a16="http://schemas.microsoft.com/office/drawing/2014/main" id="{DFC83C2C-4A18-C042-E442-6FBD6621D51F}"/>
              </a:ext>
            </a:extLst>
          </p:cNvPr>
          <p:cNvSpPr>
            <a:spLocks noGrp="1"/>
          </p:cNvSpPr>
          <p:nvPr>
            <p:ph type="sldNum" sz="quarter" idx="10"/>
          </p:nvPr>
        </p:nvSpPr>
        <p:spPr/>
        <p:txBody>
          <a:bodyPr/>
          <a:lstStyle/>
          <a:p>
            <a:fld id="{4034BEE3-566C-4068-A777-C3A4762E861B}" type="slidenum">
              <a:rPr lang="en-GB" smtClean="0"/>
              <a:pPr/>
              <a:t>27</a:t>
            </a:fld>
            <a:endParaRPr lang="en-GB" dirty="0"/>
          </a:p>
        </p:txBody>
      </p:sp>
    </p:spTree>
    <p:extLst>
      <p:ext uri="{BB962C8B-B14F-4D97-AF65-F5344CB8AC3E}">
        <p14:creationId xmlns:p14="http://schemas.microsoft.com/office/powerpoint/2010/main" val="408748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035E83-3A79-99D7-BE86-497A3E7B0B85}"/>
              </a:ext>
            </a:extLst>
          </p:cNvPr>
          <p:cNvSpPr>
            <a:spLocks noGrp="1"/>
          </p:cNvSpPr>
          <p:nvPr>
            <p:ph type="title"/>
          </p:nvPr>
        </p:nvSpPr>
        <p:spPr/>
        <p:txBody>
          <a:bodyPr/>
          <a:lstStyle/>
          <a:p>
            <a:r>
              <a:rPr lang="sv-SE" dirty="0"/>
              <a:t>Resultatet öppnar upp för en mängd olika typer av påverkansarbete</a:t>
            </a:r>
          </a:p>
        </p:txBody>
      </p:sp>
      <p:sp>
        <p:nvSpPr>
          <p:cNvPr id="5" name="Platshållare för innehåll 4">
            <a:extLst>
              <a:ext uri="{FF2B5EF4-FFF2-40B4-BE49-F238E27FC236}">
                <a16:creationId xmlns:a16="http://schemas.microsoft.com/office/drawing/2014/main" id="{DDC298AE-220F-1617-BB42-3A1D0D4A3CDD}"/>
              </a:ext>
            </a:extLst>
          </p:cNvPr>
          <p:cNvSpPr>
            <a:spLocks noGrp="1"/>
          </p:cNvSpPr>
          <p:nvPr>
            <p:ph sz="quarter" idx="12"/>
          </p:nvPr>
        </p:nvSpPr>
        <p:spPr/>
        <p:txBody>
          <a:bodyPr/>
          <a:lstStyle/>
          <a:p>
            <a:pPr lvl="1">
              <a:buSzPct val="100000"/>
            </a:pPr>
            <a:r>
              <a:rPr lang="sv-SE" sz="1400" dirty="0"/>
              <a:t>Miljöfrågan är både en generationsfråga samt en något av en könsfråga, det har den varit historiskt och fortsätter att vara</a:t>
            </a:r>
          </a:p>
          <a:p>
            <a:pPr lvl="1">
              <a:buSzPct val="100000"/>
            </a:pPr>
            <a:r>
              <a:rPr lang="sv-SE" sz="1400" dirty="0"/>
              <a:t>När det gäller att våra politiker och beslutsfattare borde göra mycket mer för att begränsa klimatförändringarna sker denna ökning uteslutande utanför storstäderna</a:t>
            </a:r>
          </a:p>
          <a:p>
            <a:pPr lvl="1">
              <a:buSzPct val="100000"/>
            </a:pPr>
            <a:r>
              <a:rPr lang="sv-SE" sz="1400" dirty="0"/>
              <a:t>Mer än hälften uppger att de bor mer hållbart, men vad är hönan och vad är ägget? Att man sänkt värmen hemma är kanske i första hand en effekt av att man vill spara pengar på el?</a:t>
            </a:r>
          </a:p>
          <a:p>
            <a:pPr lvl="1">
              <a:buSzPct val="100000"/>
            </a:pPr>
            <a:r>
              <a:rPr lang="sv-SE" sz="1400" dirty="0"/>
              <a:t>De flesta vill handla/konsumera/agera mer klimatvänligt och hållbart. Det är gruppen 30-49 år (och i vissa fall 18-29 år) samt kvinnor som driver på i högst utsträckning. De vill, men gör de verkligen det? Fler väljer bort ekologiskt när priserna sticker iväg…</a:t>
            </a:r>
          </a:p>
        </p:txBody>
      </p:sp>
      <p:sp>
        <p:nvSpPr>
          <p:cNvPr id="6" name="Platshållare för innehåll 5">
            <a:extLst>
              <a:ext uri="{FF2B5EF4-FFF2-40B4-BE49-F238E27FC236}">
                <a16:creationId xmlns:a16="http://schemas.microsoft.com/office/drawing/2014/main" id="{05F8E137-8978-FAFF-E8CB-7E1F0B175DE8}"/>
              </a:ext>
            </a:extLst>
          </p:cNvPr>
          <p:cNvSpPr>
            <a:spLocks noGrp="1"/>
          </p:cNvSpPr>
          <p:nvPr>
            <p:ph sz="quarter" idx="13"/>
          </p:nvPr>
        </p:nvSpPr>
        <p:spPr/>
        <p:txBody>
          <a:bodyPr/>
          <a:lstStyle/>
          <a:p>
            <a:pPr lvl="1">
              <a:buSzPct val="100000"/>
            </a:pPr>
            <a:r>
              <a:rPr lang="sv-SE" sz="1400" dirty="0"/>
              <a:t>Unga vill samtidigt i högre grad att politikerna ska ansvara för förändringar, äldre ser hellre mer till individens egna ansvar, tydlig balansgång mellan piskor och morötter. Hur påverka olika grupper att agera eller ändra sitt beteende?</a:t>
            </a:r>
          </a:p>
          <a:p>
            <a:pPr lvl="1">
              <a:buSzPct val="100000"/>
            </a:pPr>
            <a:r>
              <a:rPr lang="sv-SE" sz="1400" dirty="0"/>
              <a:t>Det förekommer inget entydigt svar när det gäller köp av varor och tjänster från företag som har uttalade mål och ett gediget arbete för hållbarhet, skepticism bakom resultatet?</a:t>
            </a:r>
          </a:p>
          <a:p>
            <a:pPr lvl="1">
              <a:buSzPct val="100000"/>
            </a:pPr>
            <a:r>
              <a:rPr lang="sv-SE" sz="1400" dirty="0"/>
              <a:t>Allmänheten tror att Sverige ”bara” har 3 procentenheter mer skyddade områden än världen i stort. Normalt för undersökningar är att överskatta det nära och underskatta det som är mer avlägset</a:t>
            </a:r>
          </a:p>
        </p:txBody>
      </p:sp>
      <p:sp>
        <p:nvSpPr>
          <p:cNvPr id="7" name="Platshållare för text 6">
            <a:extLst>
              <a:ext uri="{FF2B5EF4-FFF2-40B4-BE49-F238E27FC236}">
                <a16:creationId xmlns:a16="http://schemas.microsoft.com/office/drawing/2014/main" id="{D80AF132-8A50-4865-67BC-AE4CF86833C4}"/>
              </a:ext>
            </a:extLst>
          </p:cNvPr>
          <p:cNvSpPr>
            <a:spLocks noGrp="1"/>
          </p:cNvSpPr>
          <p:nvPr>
            <p:ph type="body" sz="quarter" idx="14"/>
          </p:nvPr>
        </p:nvSpPr>
        <p:spPr/>
        <p:txBody>
          <a:bodyPr/>
          <a:lstStyle/>
          <a:p>
            <a:r>
              <a:rPr lang="sv-SE" sz="1800" dirty="0"/>
              <a:t>Slutsatser </a:t>
            </a:r>
          </a:p>
        </p:txBody>
      </p:sp>
      <p:sp>
        <p:nvSpPr>
          <p:cNvPr id="9" name="Platshållare för sidfot 3">
            <a:extLst>
              <a:ext uri="{FF2B5EF4-FFF2-40B4-BE49-F238E27FC236}">
                <a16:creationId xmlns:a16="http://schemas.microsoft.com/office/drawing/2014/main" id="{44BEBA65-3791-2566-37F2-0E45DA74726F}"/>
              </a:ext>
            </a:extLst>
          </p:cNvPr>
          <p:cNvSpPr>
            <a:spLocks noGrp="1"/>
          </p:cNvSpPr>
          <p:nvPr>
            <p:ph type="ftr" sz="quarter" idx="11"/>
          </p:nvPr>
        </p:nvSpPr>
        <p:spPr>
          <a:xfrm>
            <a:off x="3271838" y="6389688"/>
            <a:ext cx="7496175" cy="198437"/>
          </a:xfrm>
        </p:spPr>
        <p:txBody>
          <a:bodyPr/>
          <a:lstStyle/>
          <a:p>
            <a:r>
              <a:rPr lang="sv-SE" dirty="0"/>
              <a:t>Klimatbarometern 2023</a:t>
            </a:r>
          </a:p>
        </p:txBody>
      </p:sp>
      <p:sp>
        <p:nvSpPr>
          <p:cNvPr id="4" name="Platshållare för bildnummer 3">
            <a:extLst>
              <a:ext uri="{FF2B5EF4-FFF2-40B4-BE49-F238E27FC236}">
                <a16:creationId xmlns:a16="http://schemas.microsoft.com/office/drawing/2014/main" id="{BAD66A73-BE34-8C7C-5440-330450DE6433}"/>
              </a:ext>
            </a:extLst>
          </p:cNvPr>
          <p:cNvSpPr>
            <a:spLocks noGrp="1"/>
          </p:cNvSpPr>
          <p:nvPr>
            <p:ph type="sldNum" sz="quarter" idx="10"/>
          </p:nvPr>
        </p:nvSpPr>
        <p:spPr/>
        <p:txBody>
          <a:bodyPr/>
          <a:lstStyle/>
          <a:p>
            <a:fld id="{4034BEE3-566C-4068-A777-C3A4762E861B}" type="slidenum">
              <a:rPr lang="en-GB" smtClean="0"/>
              <a:pPr/>
              <a:t>28</a:t>
            </a:fld>
            <a:endParaRPr lang="en-GB" dirty="0"/>
          </a:p>
        </p:txBody>
      </p:sp>
    </p:spTree>
    <p:extLst>
      <p:ext uri="{BB962C8B-B14F-4D97-AF65-F5344CB8AC3E}">
        <p14:creationId xmlns:p14="http://schemas.microsoft.com/office/powerpoint/2010/main" val="147198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11250D-5F97-4D30-81A2-18420C21B76B}"/>
              </a:ext>
            </a:extLst>
          </p:cNvPr>
          <p:cNvSpPr>
            <a:spLocks noGrp="1"/>
          </p:cNvSpPr>
          <p:nvPr>
            <p:ph type="title"/>
          </p:nvPr>
        </p:nvSpPr>
        <p:spPr/>
        <p:txBody>
          <a:bodyPr/>
          <a:lstStyle/>
          <a:p>
            <a:r>
              <a:rPr lang="sv-SE" dirty="0"/>
              <a:t>Tack för oss!</a:t>
            </a:r>
          </a:p>
        </p:txBody>
      </p:sp>
      <p:sp>
        <p:nvSpPr>
          <p:cNvPr id="4" name="Platshållare för sidfot 3">
            <a:extLst>
              <a:ext uri="{FF2B5EF4-FFF2-40B4-BE49-F238E27FC236}">
                <a16:creationId xmlns:a16="http://schemas.microsoft.com/office/drawing/2014/main" id="{8240E0CE-F11C-42F6-BEC0-CEEAB68E0467}"/>
              </a:ext>
            </a:extLst>
          </p:cNvPr>
          <p:cNvSpPr>
            <a:spLocks noGrp="1"/>
          </p:cNvSpPr>
          <p:nvPr>
            <p:ph type="ftr" sz="quarter" idx="11"/>
          </p:nvPr>
        </p:nvSpPr>
        <p:spPr/>
        <p:txBody>
          <a:bodyPr/>
          <a:lstStyle/>
          <a:p>
            <a:r>
              <a:rPr lang="sv-SE" dirty="0"/>
              <a:t>Klimatbarometern 2023</a:t>
            </a:r>
          </a:p>
        </p:txBody>
      </p:sp>
      <p:sp>
        <p:nvSpPr>
          <p:cNvPr id="5" name="Platshållare för text 4">
            <a:extLst>
              <a:ext uri="{FF2B5EF4-FFF2-40B4-BE49-F238E27FC236}">
                <a16:creationId xmlns:a16="http://schemas.microsoft.com/office/drawing/2014/main" id="{AB94A830-4281-41FE-AAC8-7712D9649EAD}"/>
              </a:ext>
            </a:extLst>
          </p:cNvPr>
          <p:cNvSpPr>
            <a:spLocks noGrp="1"/>
          </p:cNvSpPr>
          <p:nvPr>
            <p:ph type="body" sz="quarter" idx="12"/>
          </p:nvPr>
        </p:nvSpPr>
        <p:spPr/>
        <p:txBody>
          <a:bodyPr/>
          <a:lstStyle/>
          <a:p>
            <a:pPr>
              <a:spcBef>
                <a:spcPts val="0"/>
              </a:spcBef>
            </a:pPr>
            <a:endParaRPr lang="sv-SE" dirty="0"/>
          </a:p>
          <a:p>
            <a:pPr>
              <a:spcBef>
                <a:spcPts val="0"/>
              </a:spcBef>
            </a:pPr>
            <a:endParaRPr lang="sv-SE" dirty="0"/>
          </a:p>
          <a:p>
            <a:pPr>
              <a:spcBef>
                <a:spcPts val="0"/>
              </a:spcBef>
            </a:pPr>
            <a:r>
              <a:rPr lang="sv-SE" dirty="0"/>
              <a:t>Nora Karltun</a:t>
            </a:r>
          </a:p>
          <a:p>
            <a:pPr>
              <a:spcBef>
                <a:spcPts val="0"/>
              </a:spcBef>
            </a:pPr>
            <a:endParaRPr lang="sv-SE" dirty="0"/>
          </a:p>
          <a:p>
            <a:pPr>
              <a:spcBef>
                <a:spcPts val="0"/>
              </a:spcBef>
            </a:pPr>
            <a:r>
              <a:rPr lang="sv-SE" dirty="0"/>
              <a:t>Anders Lundqvist</a:t>
            </a:r>
          </a:p>
          <a:p>
            <a:pPr>
              <a:spcBef>
                <a:spcPts val="0"/>
              </a:spcBef>
            </a:pPr>
            <a:endParaRPr lang="sv-SE" dirty="0"/>
          </a:p>
        </p:txBody>
      </p:sp>
      <p:pic>
        <p:nvPicPr>
          <p:cNvPr id="8" name="Platshållare för bild 7" descr="En bild som visar natthimlen&#10;&#10;Automatiskt genererad beskrivning">
            <a:extLst>
              <a:ext uri="{FF2B5EF4-FFF2-40B4-BE49-F238E27FC236}">
                <a16:creationId xmlns:a16="http://schemas.microsoft.com/office/drawing/2014/main" id="{BE6F8E75-D811-27BB-7DAA-8AEB135F11A3}"/>
              </a:ext>
            </a:extLst>
          </p:cNvPr>
          <p:cNvPicPr>
            <a:picLocks noGrp="1" noChangeAspect="1"/>
          </p:cNvPicPr>
          <p:nvPr>
            <p:ph type="pic" sz="quarter" idx="13"/>
          </p:nvPr>
        </p:nvPicPr>
        <p:blipFill>
          <a:blip r:embed="rId2" cstate="hqprint">
            <a:extLst>
              <a:ext uri="{28A0092B-C50C-407E-A947-70E740481C1C}">
                <a14:useLocalDpi xmlns:a14="http://schemas.microsoft.com/office/drawing/2010/main"/>
              </a:ext>
            </a:extLst>
          </a:blip>
          <a:srcRect/>
          <a:stretch>
            <a:fillRect/>
          </a:stretch>
        </p:blipFill>
        <p:spPr/>
      </p:pic>
      <p:sp>
        <p:nvSpPr>
          <p:cNvPr id="3" name="Platshållare för bildnummer 2">
            <a:extLst>
              <a:ext uri="{FF2B5EF4-FFF2-40B4-BE49-F238E27FC236}">
                <a16:creationId xmlns:a16="http://schemas.microsoft.com/office/drawing/2014/main" id="{8567E071-BF48-BE30-B85A-FA172BF3BD4D}"/>
              </a:ext>
            </a:extLst>
          </p:cNvPr>
          <p:cNvSpPr>
            <a:spLocks noGrp="1"/>
          </p:cNvSpPr>
          <p:nvPr>
            <p:ph type="sldNum" sz="quarter" idx="10"/>
          </p:nvPr>
        </p:nvSpPr>
        <p:spPr/>
        <p:txBody>
          <a:bodyPr/>
          <a:lstStyle/>
          <a:p>
            <a:fld id="{4034BEE3-566C-4068-A777-C3A4762E861B}" type="slidenum">
              <a:rPr lang="en-GB" smtClean="0"/>
              <a:pPr/>
              <a:t>29</a:t>
            </a:fld>
            <a:endParaRPr lang="en-GB" dirty="0"/>
          </a:p>
        </p:txBody>
      </p:sp>
    </p:spTree>
    <p:extLst>
      <p:ext uri="{BB962C8B-B14F-4D97-AF65-F5344CB8AC3E}">
        <p14:creationId xmlns:p14="http://schemas.microsoft.com/office/powerpoint/2010/main" val="282463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LICKSLIDES" val="6.1"/>
  <p:tag name="VERSIONID" val="711"/>
  <p:tag name="EXCLUDEHIDDENSLIDES" val="False"/>
  <p:tag name="NUMBEROFPAGES" val="42"/>
</p:tagLst>
</file>

<file path=ppt/tags/tag2.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3.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4.xml><?xml version="1.0" encoding="utf-8"?>
<p:tagLst xmlns:a="http://schemas.openxmlformats.org/drawingml/2006/main" xmlns:r="http://schemas.openxmlformats.org/officeDocument/2006/relationships" xmlns:p="http://schemas.openxmlformats.org/presentationml/2006/main">
  <p:tag name="LINKEDTO" val="25265097"/>
  <p:tag name="SOURCEHASH" val="26059286"/>
  <p:tag name="SHAPETYPE" val="BACKGROUNDSHAPE"/>
</p:tagLst>
</file>

<file path=ppt/tags/tag5.xml><?xml version="1.0" encoding="utf-8"?>
<p:tagLst xmlns:a="http://schemas.openxmlformats.org/drawingml/2006/main" xmlns:r="http://schemas.openxmlformats.org/officeDocument/2006/relationships" xmlns:p="http://schemas.openxmlformats.org/presentationml/2006/main">
  <p:tag name="LINKEDTO" val="5282487"/>
  <p:tag name="SOURCEHASH" val="47542385"/>
  <p:tag name="SHAPETYPE" val="BACKGROUNDSHAPE"/>
</p:tagLst>
</file>

<file path=ppt/tags/tag6.xml><?xml version="1.0" encoding="utf-8"?>
<p:tagLst xmlns:a="http://schemas.openxmlformats.org/drawingml/2006/main" xmlns:r="http://schemas.openxmlformats.org/officeDocument/2006/relationships" xmlns:p="http://schemas.openxmlformats.org/presentationml/2006/main">
  <p:tag name="LINKEDTO" val="3658088"/>
  <p:tag name="SOURCEHASH" val="48838504"/>
  <p:tag name="SHAPETYPE" val="BACKGROUNDSHAPE"/>
</p:tagLst>
</file>

<file path=ppt/tags/tag7.xml><?xml version="1.0" encoding="utf-8"?>
<p:tagLst xmlns:a="http://schemas.openxmlformats.org/drawingml/2006/main" xmlns:r="http://schemas.openxmlformats.org/officeDocument/2006/relationships" xmlns:p="http://schemas.openxmlformats.org/presentationml/2006/main">
  <p:tag name="LINKEDTO" val="42856673"/>
  <p:tag name="SOURCEHASH" val="36893359"/>
  <p:tag name="SHAPETYPE" val="BACKGROUNDSHAPE"/>
</p:tagLst>
</file>

<file path=ppt/tags/tag8.xml><?xml version="1.0" encoding="utf-8"?>
<p:tagLst xmlns:a="http://schemas.openxmlformats.org/drawingml/2006/main" xmlns:r="http://schemas.openxmlformats.org/officeDocument/2006/relationships" xmlns:p="http://schemas.openxmlformats.org/presentationml/2006/main">
  <p:tag name="LINKEDTO" val="29169897"/>
  <p:tag name="SOURCEHASH" val="48838504"/>
  <p:tag name="SHAPETYPE" val="BACKGROUNDSHAPE"/>
</p:tagLst>
</file>

<file path=ppt/tags/tag9.xml><?xml version="1.0" encoding="utf-8"?>
<p:tagLst xmlns:a="http://schemas.openxmlformats.org/drawingml/2006/main" xmlns:r="http://schemas.openxmlformats.org/officeDocument/2006/relationships" xmlns:p="http://schemas.openxmlformats.org/presentationml/2006/main">
  <p:tag name="COLOR" val="158,233,0"/>
</p:tagLst>
</file>

<file path=ppt/tags/tag10.xml><?xml version="1.0" encoding="utf-8"?>
<p:tagLst xmlns:a="http://schemas.openxmlformats.org/drawingml/2006/main" xmlns:r="http://schemas.openxmlformats.org/officeDocument/2006/relationships" xmlns:p="http://schemas.openxmlformats.org/presentationml/2006/main">
  <p:tag name="COLOR" val="0,182,255"/>
</p:tagLst>
</file>

<file path=ppt/tags/tag11.xml><?xml version="1.0" encoding="utf-8"?>
<p:tagLst xmlns:a="http://schemas.openxmlformats.org/drawingml/2006/main" xmlns:r="http://schemas.openxmlformats.org/officeDocument/2006/relationships" xmlns:p="http://schemas.openxmlformats.org/presentationml/2006/main">
  <p:tag name="LINKEDTO" val="23560597"/>
  <p:tag name="SOURCEHASH" val="10718788"/>
  <p:tag name="SHAPETYPE" val="BACKGROUNDSHAPE"/>
</p:tagLst>
</file>

<file path=ppt/tags/tag12.xml><?xml version="1.0" encoding="utf-8"?>
<p:tagLst xmlns:a="http://schemas.openxmlformats.org/drawingml/2006/main" xmlns:r="http://schemas.openxmlformats.org/officeDocument/2006/relationships" xmlns:p="http://schemas.openxmlformats.org/presentationml/2006/main">
  <p:tag name="COLOR" val="0,182,0"/>
</p:tagLst>
</file>

<file path=ppt/tags/tag13.xml><?xml version="1.0" encoding="utf-8"?>
<p:tagLst xmlns:a="http://schemas.openxmlformats.org/drawingml/2006/main" xmlns:r="http://schemas.openxmlformats.org/officeDocument/2006/relationships" xmlns:p="http://schemas.openxmlformats.org/presentationml/2006/main">
  <p:tag name="LINKEDTO" val="53754023"/>
  <p:tag name="SOURCEHASH" val="14024165"/>
  <p:tag name="SHAPETYPE" val="BACKGROUNDSHAPE"/>
</p:tagLst>
</file>

<file path=ppt/tags/tag14.xml><?xml version="1.0" encoding="utf-8"?>
<p:tagLst xmlns:a="http://schemas.openxmlformats.org/drawingml/2006/main" xmlns:r="http://schemas.openxmlformats.org/officeDocument/2006/relationships" xmlns:p="http://schemas.openxmlformats.org/presentationml/2006/main">
  <p:tag name="LINKEDTO" val="6471942"/>
  <p:tag name="SOURCEHASH" val="58247484"/>
  <p:tag name="SHAPETYPE" val="BACKGROUNDSHAPE"/>
</p:tagLst>
</file>

<file path=ppt/tags/tag15.xml><?xml version="1.0" encoding="utf-8"?>
<p:tagLst xmlns:a="http://schemas.openxmlformats.org/drawingml/2006/main" xmlns:r="http://schemas.openxmlformats.org/officeDocument/2006/relationships" xmlns:p="http://schemas.openxmlformats.org/presentationml/2006/main">
  <p:tag name="COLOR" val="174,174,159"/>
</p:tagLst>
</file>

<file path=ppt/tags/tag16.xml><?xml version="1.0" encoding="utf-8"?>
<p:tagLst xmlns:a="http://schemas.openxmlformats.org/drawingml/2006/main" xmlns:r="http://schemas.openxmlformats.org/officeDocument/2006/relationships" xmlns:p="http://schemas.openxmlformats.org/presentationml/2006/main">
  <p:tag name="COLOR" val="174,174,159"/>
</p:tagLst>
</file>

<file path=ppt/tags/tag17.xml><?xml version="1.0" encoding="utf-8"?>
<p:tagLst xmlns:a="http://schemas.openxmlformats.org/drawingml/2006/main" xmlns:r="http://schemas.openxmlformats.org/officeDocument/2006/relationships" xmlns:p="http://schemas.openxmlformats.org/presentationml/2006/main">
  <p:tag name="LINKEDTO" val="22594769"/>
  <p:tag name="SOURCEHASH" val="2026335"/>
  <p:tag name="SHAPETYPE" val="BACKGROUNDSHAPE"/>
</p:tagLst>
</file>

<file path=ppt/theme/theme1.xml><?xml version="1.0" encoding="utf-8"?>
<a:theme xmlns:a="http://schemas.openxmlformats.org/drawingml/2006/main" name="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Kantar presentation template 16x9.potx" id="{307B6C89-D32D-4D3A-A65B-F967251A8720}" vid="{5A653D3B-D9D6-414B-8C6A-0A3477EF72E7}"/>
    </a:ext>
  </a:extLst>
</a:theme>
</file>

<file path=ppt/theme/theme2.xml><?xml version="1.0" encoding="utf-8"?>
<a:theme xmlns:a="http://schemas.openxmlformats.org/drawingml/2006/main" name="Content slides - no sub heading">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Kantar presentation template 16x9.potx" id="{307B6C89-D32D-4D3A-A65B-F967251A8720}" vid="{B9333E3D-1010-4223-A39C-FE3B6B9774D7}"/>
    </a:ext>
  </a:extLst>
</a:theme>
</file>

<file path=ppt/theme/theme3.xml><?xml version="1.0" encoding="utf-8"?>
<a:theme xmlns:a="http://schemas.openxmlformats.org/drawingml/2006/main" name="Technical">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Kantar presentation template 16x9.potx" id="{307B6C89-D32D-4D3A-A65B-F967251A8720}" vid="{D7408D89-2B5C-44E6-AFA7-1049B48AB91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429">
    <a:dk1>
      <a:srgbClr val="717171"/>
    </a:dk1>
    <a:lt1>
      <a:srgbClr val="FFFFFF"/>
    </a:lt1>
    <a:dk2>
      <a:srgbClr val="1DB3E8"/>
    </a:dk2>
    <a:lt2>
      <a:srgbClr val="96C11D"/>
    </a:lt2>
    <a:accent1>
      <a:srgbClr val="BD9B08"/>
    </a:accent1>
    <a:accent2>
      <a:srgbClr val="E60D7F"/>
    </a:accent2>
    <a:accent3>
      <a:srgbClr val="A84E97"/>
    </a:accent3>
    <a:accent4>
      <a:srgbClr val="0EADC3"/>
    </a:accent4>
    <a:accent5>
      <a:srgbClr val="F29107"/>
    </a:accent5>
    <a:accent6>
      <a:srgbClr val="FFD81D"/>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1278C9160AD2408B590194F15DBC22" ma:contentTypeVersion="9" ma:contentTypeDescription="Create a new document." ma:contentTypeScope="" ma:versionID="09c2a4b0508b627c0c149fad733da5c6">
  <xsd:schema xmlns:xsd="http://www.w3.org/2001/XMLSchema" xmlns:xs="http://www.w3.org/2001/XMLSchema" xmlns:p="http://schemas.microsoft.com/office/2006/metadata/properties" xmlns:ns2="349d2e48-d219-423f-a60f-a81395996a24" xmlns:ns3="151f8561-6f96-4f27-8d07-5866307680bb" targetNamespace="http://schemas.microsoft.com/office/2006/metadata/properties" ma:root="true" ma:fieldsID="64704655ee80b2c7907e5f3b989bd232" ns2:_="" ns3:_="">
    <xsd:import namespace="349d2e48-d219-423f-a60f-a81395996a24"/>
    <xsd:import namespace="151f8561-6f96-4f27-8d07-5866307680b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9d2e48-d219-423f-a60f-a81395996a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51f8561-6f96-4f27-8d07-5866307680b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2.xml><?xml version="1.0" encoding="utf-8"?>
<ds:datastoreItem xmlns:ds="http://schemas.openxmlformats.org/officeDocument/2006/customXml" ds:itemID="{22193883-9DEF-4394-A746-8B0504B231C0}">
  <ds:schemaRefs>
    <ds:schemaRef ds:uri="151f8561-6f96-4f27-8d07-5866307680bb"/>
    <ds:schemaRef ds:uri="http://purl.org/dc/dcmityp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349d2e48-d219-423f-a60f-a81395996a24"/>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AF3404B-4F09-4AB4-85D4-C77C2A4983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9d2e48-d219-423f-a60f-a81395996a24"/>
    <ds:schemaRef ds:uri="151f8561-6f96-4f27-8d07-5866307680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Kantar presentation template 16x9</Template>
  <TotalTime>3091</TotalTime>
  <Words>2578</Words>
  <Application>Microsoft Macintosh PowerPoint</Application>
  <PresentationFormat>Widescreen</PresentationFormat>
  <Paragraphs>369</Paragraphs>
  <Slides>29</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29</vt:i4>
      </vt:variant>
    </vt:vector>
  </HeadingPairs>
  <TitlesOfParts>
    <vt:vector size="34" baseType="lpstr">
      <vt:lpstr>Arial</vt:lpstr>
      <vt:lpstr>Calibri</vt:lpstr>
      <vt:lpstr>Kantar template master</vt:lpstr>
      <vt:lpstr>Content slides - no sub heading</vt:lpstr>
      <vt:lpstr>Technical</vt:lpstr>
      <vt:lpstr>Klimatbarometern 2023</vt:lpstr>
      <vt:lpstr>Om undersökningen</vt:lpstr>
      <vt:lpstr>PowerPoint Presentation</vt:lpstr>
      <vt:lpstr>Oron kring klimatet består i en tid där oron kring mycket annat är föränderligt</vt:lpstr>
      <vt:lpstr>Klimatförändringar är det miljöproblem som oroar i högst grad</vt:lpstr>
      <vt:lpstr>PowerPoint Presentation</vt:lpstr>
      <vt:lpstr>Instämmer i att politikerna borde göra mer</vt:lpstr>
      <vt:lpstr>Våtmarker går framåt bland de områden politikerna bör prioritera, hav i topp</vt:lpstr>
      <vt:lpstr>Klimatpolitiska åtgärder på landsbygd och i stad – kollektivtrafik förenar</vt:lpstr>
      <vt:lpstr>Klimatpolitiska åtgärder på landsbygd och i stad – kollektivtrafik förenar</vt:lpstr>
      <vt:lpstr>PowerPoint Presentation</vt:lpstr>
      <vt:lpstr>Politiker och konsumenter i särklass ansvariga</vt:lpstr>
      <vt:lpstr>Mer än hälften uppger att de bor mer hållbart</vt:lpstr>
      <vt:lpstr>Stora skillnader mellan könen men också tydliga generationsfrågor</vt:lpstr>
      <vt:lpstr>Ekologisk mat och minskad konsumtion de mest populära åtgärderna</vt:lpstr>
      <vt:lpstr>En av fem har valt WWF:s Fiskguide</vt:lpstr>
      <vt:lpstr>Nästan varannan uppger att de handlar billigare livsmedel generellt</vt:lpstr>
      <vt:lpstr>En tredjedel uppger att de kastar mindre mat hemma till följd av inflationen</vt:lpstr>
      <vt:lpstr>Hållbar mat – två vägar framåt?</vt:lpstr>
      <vt:lpstr>PowerPoint Presentation</vt:lpstr>
      <vt:lpstr>Sverige har ett klimatmål att senast 2045 uppnå nettonollutsläpp  Tycker du att detta mål ska…?</vt:lpstr>
      <vt:lpstr>Idag skyddar Sverige 15 procent av land, hav och vatten </vt:lpstr>
      <vt:lpstr>Skyddade områden – en viss kunskapsfråga bland unga</vt:lpstr>
      <vt:lpstr>Sverige mot världen – vad tror vi om oss själva?</vt:lpstr>
      <vt:lpstr>PowerPoint Presentation</vt:lpstr>
      <vt:lpstr>PowerPoint Presentation</vt:lpstr>
      <vt:lpstr>Trycket på politikerna att göra mer ökar från föregående år</vt:lpstr>
      <vt:lpstr>Resultatet öppnar upp för en mängd olika typer av påverkansarbete</vt:lpstr>
      <vt:lpstr>Tack för oss!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Klimatbarometern 2023</dc:title>
  <dc:subject>Världsnaturfonden WWF</dc:subject>
  <dc:creator/>
  <cp:keywords/>
  <dc:description>6 april 2023</dc:description>
  <cp:lastModifiedBy>Anna Almberg</cp:lastModifiedBy>
  <cp:revision>130</cp:revision>
  <cp:lastPrinted>2017-03-24T13:40:26Z</cp:lastPrinted>
  <dcterms:created xsi:type="dcterms:W3CDTF">2022-02-24T14:50:40Z</dcterms:created>
  <dcterms:modified xsi:type="dcterms:W3CDTF">2023-04-19T14:27:23Z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0x010100681278C9160AD2408B590194F15DBC22</vt:lpwstr>
  </property>
  <property fmtid="{D5CDD505-2E9C-101B-9397-08002B2CF9AE}" pid="3" name="MSIP_Label_3741da7a-79c1-417c-b408-16c0bfe99fca_Enabled">
    <vt:lpwstr>true</vt:lpwstr>
  </property>
  <property fmtid="{D5CDD505-2E9C-101B-9397-08002B2CF9AE}" pid="4" name="MSIP_Label_3741da7a-79c1-417c-b408-16c0bfe99fca_SetDate">
    <vt:lpwstr>2023-03-31T14:35:01Z</vt:lpwstr>
  </property>
  <property fmtid="{D5CDD505-2E9C-101B-9397-08002B2CF9AE}" pid="5" name="MSIP_Label_3741da7a-79c1-417c-b408-16c0bfe99fca_Method">
    <vt:lpwstr>Standard</vt:lpwstr>
  </property>
  <property fmtid="{D5CDD505-2E9C-101B-9397-08002B2CF9AE}" pid="6" name="MSIP_Label_3741da7a-79c1-417c-b408-16c0bfe99fca_Name">
    <vt:lpwstr>Internal Only - Amber</vt:lpwstr>
  </property>
  <property fmtid="{D5CDD505-2E9C-101B-9397-08002B2CF9AE}" pid="7" name="MSIP_Label_3741da7a-79c1-417c-b408-16c0bfe99fca_SiteId">
    <vt:lpwstr>1e355c04-e0a4-42ed-8e2d-7351591f0ef1</vt:lpwstr>
  </property>
  <property fmtid="{D5CDD505-2E9C-101B-9397-08002B2CF9AE}" pid="8" name="MSIP_Label_3741da7a-79c1-417c-b408-16c0bfe99fca_ActionId">
    <vt:lpwstr>3216b333-7143-4efc-aae1-57378f86ca92</vt:lpwstr>
  </property>
  <property fmtid="{D5CDD505-2E9C-101B-9397-08002B2CF9AE}" pid="9" name="MSIP_Label_3741da7a-79c1-417c-b408-16c0bfe99fca_ContentBits">
    <vt:lpwstr>0</vt:lpwstr>
  </property>
</Properties>
</file>